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58"/>
  </p:notesMasterIdLst>
  <p:handoutMasterIdLst>
    <p:handoutMasterId r:id="rId259"/>
  </p:handoutMasterIdLst>
  <p:sldIdLst>
    <p:sldId id="558" r:id="rId2"/>
    <p:sldId id="323" r:id="rId3"/>
    <p:sldId id="554" r:id="rId4"/>
    <p:sldId id="987" r:id="rId5"/>
    <p:sldId id="557" r:id="rId6"/>
    <p:sldId id="1815" r:id="rId7"/>
    <p:sldId id="793" r:id="rId8"/>
    <p:sldId id="346" r:id="rId9"/>
    <p:sldId id="1739" r:id="rId10"/>
    <p:sldId id="1861" r:id="rId11"/>
    <p:sldId id="1863" r:id="rId12"/>
    <p:sldId id="1870" r:id="rId13"/>
    <p:sldId id="1871" r:id="rId14"/>
    <p:sldId id="1872" r:id="rId15"/>
    <p:sldId id="1873" r:id="rId16"/>
    <p:sldId id="1874" r:id="rId17"/>
    <p:sldId id="1864" r:id="rId18"/>
    <p:sldId id="1865" r:id="rId19"/>
    <p:sldId id="1875" r:id="rId20"/>
    <p:sldId id="1876" r:id="rId21"/>
    <p:sldId id="1877" r:id="rId22"/>
    <p:sldId id="1878" r:id="rId23"/>
    <p:sldId id="1879" r:id="rId24"/>
    <p:sldId id="1880" r:id="rId25"/>
    <p:sldId id="1881" r:id="rId26"/>
    <p:sldId id="1866" r:id="rId27"/>
    <p:sldId id="1867" r:id="rId28"/>
    <p:sldId id="1882" r:id="rId29"/>
    <p:sldId id="1883" r:id="rId30"/>
    <p:sldId id="1884" r:id="rId31"/>
    <p:sldId id="1868" r:id="rId32"/>
    <p:sldId id="1869" r:id="rId33"/>
    <p:sldId id="1885" r:id="rId34"/>
    <p:sldId id="1886" r:id="rId35"/>
    <p:sldId id="1887" r:id="rId36"/>
    <p:sldId id="1888" r:id="rId37"/>
    <p:sldId id="1889" r:id="rId38"/>
    <p:sldId id="1890" r:id="rId39"/>
    <p:sldId id="1740" r:id="rId40"/>
    <p:sldId id="1974" r:id="rId41"/>
    <p:sldId id="2093" r:id="rId42"/>
    <p:sldId id="2094" r:id="rId43"/>
    <p:sldId id="1780" r:id="rId44"/>
    <p:sldId id="348" r:id="rId45"/>
    <p:sldId id="1891" r:id="rId46"/>
    <p:sldId id="1892" r:id="rId47"/>
    <p:sldId id="1909" r:id="rId48"/>
    <p:sldId id="1910" r:id="rId49"/>
    <p:sldId id="1911" r:id="rId50"/>
    <p:sldId id="1912" r:id="rId51"/>
    <p:sldId id="1893" r:id="rId52"/>
    <p:sldId id="1894" r:id="rId53"/>
    <p:sldId id="1895" r:id="rId54"/>
    <p:sldId id="1913" r:id="rId55"/>
    <p:sldId id="1897" r:id="rId56"/>
    <p:sldId id="1898" r:id="rId57"/>
    <p:sldId id="1899" r:id="rId58"/>
    <p:sldId id="1900" r:id="rId59"/>
    <p:sldId id="1901" r:id="rId60"/>
    <p:sldId id="1902" r:id="rId61"/>
    <p:sldId id="1914" r:id="rId62"/>
    <p:sldId id="1903" r:id="rId63"/>
    <p:sldId id="1904" r:id="rId64"/>
    <p:sldId id="1915" r:id="rId65"/>
    <p:sldId id="1905" r:id="rId66"/>
    <p:sldId id="1906" r:id="rId67"/>
    <p:sldId id="1907" r:id="rId68"/>
    <p:sldId id="1922" r:id="rId69"/>
    <p:sldId id="1908" r:id="rId70"/>
    <p:sldId id="1916" r:id="rId71"/>
    <p:sldId id="1917" r:id="rId72"/>
    <p:sldId id="1923" r:id="rId73"/>
    <p:sldId id="1918" r:id="rId74"/>
    <p:sldId id="1919" r:id="rId75"/>
    <p:sldId id="1924" r:id="rId76"/>
    <p:sldId id="1920" r:id="rId77"/>
    <p:sldId id="1921" r:id="rId78"/>
    <p:sldId id="1926" r:id="rId79"/>
    <p:sldId id="1524" r:id="rId80"/>
    <p:sldId id="1630" r:id="rId81"/>
    <p:sldId id="1785" r:id="rId82"/>
    <p:sldId id="1927" r:id="rId83"/>
    <p:sldId id="1929" r:id="rId84"/>
    <p:sldId id="1944" r:id="rId85"/>
    <p:sldId id="1945" r:id="rId86"/>
    <p:sldId id="1946" r:id="rId87"/>
    <p:sldId id="1930" r:id="rId88"/>
    <p:sldId id="1931" r:id="rId89"/>
    <p:sldId id="1947" r:id="rId90"/>
    <p:sldId id="1948" r:id="rId91"/>
    <p:sldId id="1949" r:id="rId92"/>
    <p:sldId id="1950" r:id="rId93"/>
    <p:sldId id="1932" r:id="rId94"/>
    <p:sldId id="1933" r:id="rId95"/>
    <p:sldId id="1951" r:id="rId96"/>
    <p:sldId id="1952" r:id="rId97"/>
    <p:sldId id="1953" r:id="rId98"/>
    <p:sldId id="1954" r:id="rId99"/>
    <p:sldId id="1955" r:id="rId100"/>
    <p:sldId id="1934" r:id="rId101"/>
    <p:sldId id="1935" r:id="rId102"/>
    <p:sldId id="1957" r:id="rId103"/>
    <p:sldId id="1958" r:id="rId104"/>
    <p:sldId id="1959" r:id="rId105"/>
    <p:sldId id="1960" r:id="rId106"/>
    <p:sldId id="1961" r:id="rId107"/>
    <p:sldId id="1962" r:id="rId108"/>
    <p:sldId id="1936" r:id="rId109"/>
    <p:sldId id="1937" r:id="rId110"/>
    <p:sldId id="1963" r:id="rId111"/>
    <p:sldId id="1964" r:id="rId112"/>
    <p:sldId id="1965" r:id="rId113"/>
    <p:sldId id="1966" r:id="rId114"/>
    <p:sldId id="1967" r:id="rId115"/>
    <p:sldId id="1968" r:id="rId116"/>
    <p:sldId id="1969" r:id="rId117"/>
    <p:sldId id="1970" r:id="rId118"/>
    <p:sldId id="1971" r:id="rId119"/>
    <p:sldId id="1972" r:id="rId120"/>
    <p:sldId id="1973" r:id="rId121"/>
    <p:sldId id="1975" r:id="rId122"/>
    <p:sldId id="1976" r:id="rId123"/>
    <p:sldId id="2083" r:id="rId124"/>
    <p:sldId id="2084" r:id="rId125"/>
    <p:sldId id="2085" r:id="rId126"/>
    <p:sldId id="2086" r:id="rId127"/>
    <p:sldId id="2087" r:id="rId128"/>
    <p:sldId id="2088" r:id="rId129"/>
    <p:sldId id="1787" r:id="rId130"/>
    <p:sldId id="1632" r:id="rId131"/>
    <p:sldId id="1977" r:id="rId132"/>
    <p:sldId id="1978" r:id="rId133"/>
    <p:sldId id="2001" r:id="rId134"/>
    <p:sldId id="2002" r:id="rId135"/>
    <p:sldId id="2003" r:id="rId136"/>
    <p:sldId id="2004" r:id="rId137"/>
    <p:sldId id="1991" r:id="rId138"/>
    <p:sldId id="1992" r:id="rId139"/>
    <p:sldId id="2005" r:id="rId140"/>
    <p:sldId id="2007" r:id="rId141"/>
    <p:sldId id="2006" r:id="rId142"/>
    <p:sldId id="2008" r:id="rId143"/>
    <p:sldId id="2009" r:id="rId144"/>
    <p:sldId id="1989" r:id="rId145"/>
    <p:sldId id="1990" r:id="rId146"/>
    <p:sldId id="2018" r:id="rId147"/>
    <p:sldId id="2019" r:id="rId148"/>
    <p:sldId id="2020" r:id="rId149"/>
    <p:sldId id="2021" r:id="rId150"/>
    <p:sldId id="1993" r:id="rId151"/>
    <p:sldId id="1994" r:id="rId152"/>
    <p:sldId id="2022" r:id="rId153"/>
    <p:sldId id="2023" r:id="rId154"/>
    <p:sldId id="2024" r:id="rId155"/>
    <p:sldId id="2025" r:id="rId156"/>
    <p:sldId id="2026" r:id="rId157"/>
    <p:sldId id="2027" r:id="rId158"/>
    <p:sldId id="1995" r:id="rId159"/>
    <p:sldId id="1996" r:id="rId160"/>
    <p:sldId id="2028" r:id="rId161"/>
    <p:sldId id="2029" r:id="rId162"/>
    <p:sldId id="2030" r:id="rId163"/>
    <p:sldId id="2031" r:id="rId164"/>
    <p:sldId id="2032" r:id="rId165"/>
    <p:sldId id="2033" r:id="rId166"/>
    <p:sldId id="2034" r:id="rId167"/>
    <p:sldId id="2010" r:id="rId168"/>
    <p:sldId id="2011" r:id="rId169"/>
    <p:sldId id="2035" r:id="rId170"/>
    <p:sldId id="2036" r:id="rId171"/>
    <p:sldId id="2037" r:id="rId172"/>
    <p:sldId id="2038" r:id="rId173"/>
    <p:sldId id="2039" r:id="rId174"/>
    <p:sldId id="2040" r:id="rId175"/>
    <p:sldId id="2012" r:id="rId176"/>
    <p:sldId id="2013" r:id="rId177"/>
    <p:sldId id="2041" r:id="rId178"/>
    <p:sldId id="2042" r:id="rId179"/>
    <p:sldId id="2043" r:id="rId180"/>
    <p:sldId id="2047" r:id="rId181"/>
    <p:sldId id="2045" r:id="rId182"/>
    <p:sldId id="2046" r:id="rId183"/>
    <p:sldId id="2014" r:id="rId184"/>
    <p:sldId id="2015" r:id="rId185"/>
    <p:sldId id="2048" r:id="rId186"/>
    <p:sldId id="2049" r:id="rId187"/>
    <p:sldId id="2050" r:id="rId188"/>
    <p:sldId id="2051" r:id="rId189"/>
    <p:sldId id="2052" r:id="rId190"/>
    <p:sldId id="2016" r:id="rId191"/>
    <p:sldId id="2017" r:id="rId192"/>
    <p:sldId id="2055" r:id="rId193"/>
    <p:sldId id="2061" r:id="rId194"/>
    <p:sldId id="2065" r:id="rId195"/>
    <p:sldId id="2063" r:id="rId196"/>
    <p:sldId id="2057" r:id="rId197"/>
    <p:sldId id="2059" r:id="rId198"/>
    <p:sldId id="2060" r:id="rId199"/>
    <p:sldId id="2062" r:id="rId200"/>
    <p:sldId id="2064" r:id="rId201"/>
    <p:sldId id="2053" r:id="rId202"/>
    <p:sldId id="2066" r:id="rId203"/>
    <p:sldId id="2054" r:id="rId204"/>
    <p:sldId id="2075" r:id="rId205"/>
    <p:sldId id="2076" r:id="rId206"/>
    <p:sldId id="2071" r:id="rId207"/>
    <p:sldId id="2072" r:id="rId208"/>
    <p:sldId id="2077" r:id="rId209"/>
    <p:sldId id="2078" r:id="rId210"/>
    <p:sldId id="2079" r:id="rId211"/>
    <p:sldId id="2080" r:id="rId212"/>
    <p:sldId id="2081" r:id="rId213"/>
    <p:sldId id="1645" r:id="rId214"/>
    <p:sldId id="850" r:id="rId215"/>
    <p:sldId id="1821" r:id="rId216"/>
    <p:sldId id="1820" r:id="rId217"/>
    <p:sldId id="257" r:id="rId218"/>
    <p:sldId id="1816" r:id="rId219"/>
    <p:sldId id="1822" r:id="rId220"/>
    <p:sldId id="1823" r:id="rId221"/>
    <p:sldId id="1825" r:id="rId222"/>
    <p:sldId id="1826" r:id="rId223"/>
    <p:sldId id="1831" r:id="rId224"/>
    <p:sldId id="1827" r:id="rId225"/>
    <p:sldId id="1828" r:id="rId226"/>
    <p:sldId id="1829" r:id="rId227"/>
    <p:sldId id="1830" r:id="rId228"/>
    <p:sldId id="1832" r:id="rId229"/>
    <p:sldId id="1834" r:id="rId230"/>
    <p:sldId id="1835" r:id="rId231"/>
    <p:sldId id="1836" r:id="rId232"/>
    <p:sldId id="1837" r:id="rId233"/>
    <p:sldId id="1839" r:id="rId234"/>
    <p:sldId id="1846" r:id="rId235"/>
    <p:sldId id="1847" r:id="rId236"/>
    <p:sldId id="1840" r:id="rId237"/>
    <p:sldId id="1841" r:id="rId238"/>
    <p:sldId id="1848" r:id="rId239"/>
    <p:sldId id="1849" r:id="rId240"/>
    <p:sldId id="1850" r:id="rId241"/>
    <p:sldId id="1851" r:id="rId242"/>
    <p:sldId id="1842" r:id="rId243"/>
    <p:sldId id="1843" r:id="rId244"/>
    <p:sldId id="1844" r:id="rId245"/>
    <p:sldId id="1845" r:id="rId246"/>
    <p:sldId id="1852" r:id="rId247"/>
    <p:sldId id="1853" r:id="rId248"/>
    <p:sldId id="1860" r:id="rId249"/>
    <p:sldId id="1987" r:id="rId250"/>
    <p:sldId id="1988" r:id="rId251"/>
    <p:sldId id="2082" r:id="rId252"/>
    <p:sldId id="2089" r:id="rId253"/>
    <p:sldId id="2090" r:id="rId254"/>
    <p:sldId id="2091" r:id="rId255"/>
    <p:sldId id="2092" r:id="rId256"/>
    <p:sldId id="363" r:id="rId257"/>
  </p:sldIdLst>
  <p:sldSz cx="9144000" cy="6858000" type="screen4x3"/>
  <p:notesSz cx="7102475" cy="10234613"/>
  <p:embeddedFontLst>
    <p:embeddedFont>
      <p:font typeface="Arial Narrow" panose="020B0506020202030204" pitchFamily="34" charset="0"/>
      <p:regular r:id="rId260"/>
      <p:bold r:id="rId261"/>
      <p:italic r:id="rId262"/>
      <p:boldItalic r:id="rId263"/>
    </p:embeddedFont>
  </p:embeddedFont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33CCFF"/>
    <a:srgbClr val="0066CC"/>
    <a:srgbClr val="0099FF"/>
    <a:srgbClr val="0070C0"/>
    <a:srgbClr val="99FF99"/>
    <a:srgbClr val="FFFF00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6655" autoAdjust="0"/>
    <p:restoredTop sz="99745" autoAdjust="0"/>
  </p:normalViewPr>
  <p:slideViewPr>
    <p:cSldViewPr snapToGrid="0">
      <p:cViewPr>
        <p:scale>
          <a:sx n="100" d="100"/>
          <a:sy n="100" d="100"/>
        </p:scale>
        <p:origin x="-3202" y="-6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1" d="100"/>
        <a:sy n="61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-2466" y="-84"/>
      </p:cViewPr>
      <p:guideLst>
        <p:guide orient="horz" pos="3224"/>
        <p:guide pos="2237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handoutMaster" Target="handoutMasters/handoutMaster1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slide" Target="slides/slide222.xml"/><Relationship Id="rId228" Type="http://schemas.openxmlformats.org/officeDocument/2006/relationships/slide" Target="slides/slide227.xml"/><Relationship Id="rId244" Type="http://schemas.openxmlformats.org/officeDocument/2006/relationships/slide" Target="slides/slide243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260" Type="http://schemas.openxmlformats.org/officeDocument/2006/relationships/font" Target="fonts/font1.fntdata"/><Relationship Id="rId265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34" Type="http://schemas.openxmlformats.org/officeDocument/2006/relationships/slide" Target="slides/slide233.xml"/><Relationship Id="rId239" Type="http://schemas.openxmlformats.org/officeDocument/2006/relationships/slide" Target="slides/slide238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0" Type="http://schemas.openxmlformats.org/officeDocument/2006/relationships/slide" Target="slides/slide249.xml"/><Relationship Id="rId255" Type="http://schemas.openxmlformats.org/officeDocument/2006/relationships/slide" Target="slides/slide254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0" Type="http://schemas.openxmlformats.org/officeDocument/2006/relationships/slide" Target="slides/slide239.xml"/><Relationship Id="rId245" Type="http://schemas.openxmlformats.org/officeDocument/2006/relationships/slide" Target="slides/slide244.xml"/><Relationship Id="rId261" Type="http://schemas.openxmlformats.org/officeDocument/2006/relationships/font" Target="fonts/font2.fntdata"/><Relationship Id="rId266" Type="http://schemas.openxmlformats.org/officeDocument/2006/relationships/theme" Target="theme/theme1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1" Type="http://schemas.openxmlformats.org/officeDocument/2006/relationships/slide" Target="slides/slide250.xml"/><Relationship Id="rId256" Type="http://schemas.openxmlformats.org/officeDocument/2006/relationships/slide" Target="slides/slide255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slide" Target="slides/slide240.xml"/><Relationship Id="rId246" Type="http://schemas.openxmlformats.org/officeDocument/2006/relationships/slide" Target="slides/slide245.xml"/><Relationship Id="rId267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262" Type="http://schemas.openxmlformats.org/officeDocument/2006/relationships/font" Target="fonts/font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font" Target="fonts/font4.fntdata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presProps" Target="presProps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image" Target="../media/image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66" tIns="49533" rIns="99066" bIns="49533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4096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816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66" tIns="49533" rIns="99066" bIns="49533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4096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66" tIns="49533" rIns="99066" bIns="49533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4096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1850"/>
            <a:ext cx="307816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66" tIns="49533" rIns="99066" bIns="49533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AFE2509C-DF1E-4B7C-AC4A-4DDA4D92A77C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5541707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66" tIns="49533" rIns="99066" bIns="49533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816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66" tIns="49533" rIns="99066" bIns="49533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2150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17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3250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66" tIns="49533" rIns="99066" bIns="495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noProof="0" smtClean="0"/>
              <a:t>Textmasterformate durch Klicken bearbeiten</a:t>
            </a:r>
          </a:p>
          <a:p>
            <a:pPr lvl="1"/>
            <a:r>
              <a:rPr lang="de-DE" altLang="de-DE" noProof="0" smtClean="0"/>
              <a:t>Zweite Ebene</a:t>
            </a:r>
          </a:p>
          <a:p>
            <a:pPr lvl="2"/>
            <a:r>
              <a:rPr lang="de-DE" altLang="de-DE" noProof="0" smtClean="0"/>
              <a:t>Dritte Ebene</a:t>
            </a:r>
          </a:p>
          <a:p>
            <a:pPr lvl="3"/>
            <a:r>
              <a:rPr lang="de-DE" altLang="de-DE" noProof="0" smtClean="0"/>
              <a:t>Vierte Ebene</a:t>
            </a:r>
          </a:p>
          <a:p>
            <a:pPr lvl="4"/>
            <a:r>
              <a:rPr lang="de-DE" altLang="de-DE" noProof="0" smtClean="0"/>
              <a:t>Fünfte Ebene</a:t>
            </a:r>
          </a:p>
        </p:txBody>
      </p:sp>
      <p:sp>
        <p:nvSpPr>
          <p:cNvPr id="1617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66" tIns="49533" rIns="99066" bIns="49533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617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1850"/>
            <a:ext cx="307816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66" tIns="49533" rIns="99066" bIns="49533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F8A2AD49-6BA9-4A5A-8DB5-CE2F91CD105E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3163147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2895690-4B21-4519-95F4-32C60E7D5EAB}" type="slidenum">
              <a:rPr lang="de-DE" altLang="de-DE" sz="1300" smtClean="0"/>
              <a:pPr eaLnBrk="1" hangingPunct="1">
                <a:spcBef>
                  <a:spcPct val="0"/>
                </a:spcBef>
              </a:pPr>
              <a:t>1</a:t>
            </a:fld>
            <a:endParaRPr lang="de-DE" altLang="de-DE" sz="1300" smtClean="0"/>
          </a:p>
        </p:txBody>
      </p:sp>
      <p:sp>
        <p:nvSpPr>
          <p:cNvPr id="216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2160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CB688ED-774A-4AB0-94F5-8974156394D3}" type="slidenum">
              <a:rPr lang="de-DE" altLang="de-DE" sz="1300" smtClean="0"/>
              <a:pPr eaLnBrk="1" hangingPunct="1">
                <a:spcBef>
                  <a:spcPct val="0"/>
                </a:spcBef>
              </a:pPr>
              <a:t>79</a:t>
            </a:fld>
            <a:endParaRPr lang="de-DE" altLang="de-DE" sz="1300" smtClean="0"/>
          </a:p>
        </p:txBody>
      </p:sp>
      <p:sp>
        <p:nvSpPr>
          <p:cNvPr id="231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2314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BCBE293-0129-415A-A9C5-749968534C18}" type="slidenum">
              <a:rPr lang="de-DE" altLang="de-DE" sz="1300" smtClean="0"/>
              <a:pPr eaLnBrk="1" hangingPunct="1">
                <a:spcBef>
                  <a:spcPct val="0"/>
                </a:spcBef>
              </a:pPr>
              <a:t>81</a:t>
            </a:fld>
            <a:endParaRPr lang="de-DE" altLang="de-DE" sz="1300" smtClean="0"/>
          </a:p>
        </p:txBody>
      </p:sp>
      <p:sp>
        <p:nvSpPr>
          <p:cNvPr id="232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2324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16933FA-D638-43BA-A298-2E56A4B0EA2F}" type="slidenum">
              <a:rPr lang="de-DE" altLang="de-DE" sz="1300" smtClean="0"/>
              <a:pPr eaLnBrk="1" hangingPunct="1">
                <a:spcBef>
                  <a:spcPct val="0"/>
                </a:spcBef>
              </a:pPr>
              <a:t>130</a:t>
            </a:fld>
            <a:endParaRPr lang="de-DE" altLang="de-DE" sz="1300" smtClean="0"/>
          </a:p>
        </p:txBody>
      </p:sp>
      <p:sp>
        <p:nvSpPr>
          <p:cNvPr id="233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2334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CA27332-E4C3-477B-B9F4-9CB326ED10C7}" type="slidenum">
              <a:rPr lang="de-DE" altLang="de-DE" sz="1300" smtClean="0"/>
              <a:pPr eaLnBrk="1" hangingPunct="1">
                <a:spcBef>
                  <a:spcPct val="0"/>
                </a:spcBef>
              </a:pPr>
              <a:t>2</a:t>
            </a:fld>
            <a:endParaRPr lang="de-DE" altLang="de-DE" sz="1300" smtClean="0"/>
          </a:p>
        </p:txBody>
      </p:sp>
      <p:sp>
        <p:nvSpPr>
          <p:cNvPr id="217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2170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EB845A4-3CA6-4B58-8033-0D86CA4A0A5B}" type="slidenum">
              <a:rPr lang="de-DE" altLang="de-DE" sz="1300" smtClean="0"/>
              <a:pPr eaLnBrk="1" hangingPunct="1">
                <a:spcBef>
                  <a:spcPct val="0"/>
                </a:spcBef>
              </a:pPr>
              <a:t>3</a:t>
            </a:fld>
            <a:endParaRPr lang="de-DE" altLang="de-DE" sz="1300" smtClean="0"/>
          </a:p>
        </p:txBody>
      </p:sp>
      <p:sp>
        <p:nvSpPr>
          <p:cNvPr id="218115" name="Rectangle 7"/>
          <p:cNvSpPr txBox="1">
            <a:spLocks noGrp="1" noChangeArrowheads="1"/>
          </p:cNvSpPr>
          <p:nvPr/>
        </p:nvSpPr>
        <p:spPr bwMode="auto">
          <a:xfrm>
            <a:off x="4022725" y="9721850"/>
            <a:ext cx="3078163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66" tIns="49533" rIns="99066" bIns="49533" anchor="b"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804863" indent="-309563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238250" indent="-2476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733550" indent="-2476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228850" indent="-2476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686050" indent="-24765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143250" indent="-24765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600450" indent="-24765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4057650" indent="-24765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6489457-C36D-43D5-826E-796CE0E0A3C1}" type="slidenum">
              <a:rPr lang="de-DE" altLang="de-DE" sz="1300"/>
              <a:pPr algn="r" eaLnBrk="1" hangingPunct="1">
                <a:spcBef>
                  <a:spcPct val="0"/>
                </a:spcBef>
              </a:pPr>
              <a:t>3</a:t>
            </a:fld>
            <a:endParaRPr lang="de-DE" altLang="de-DE" sz="1300"/>
          </a:p>
        </p:txBody>
      </p:sp>
      <p:sp>
        <p:nvSpPr>
          <p:cNvPr id="2181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21811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9E9FEF3-AB44-41E3-92B8-7CD6DDBFCE89}" type="slidenum">
              <a:rPr lang="de-DE" altLang="de-DE" sz="1300" smtClean="0"/>
              <a:pPr eaLnBrk="1" hangingPunct="1">
                <a:spcBef>
                  <a:spcPct val="0"/>
                </a:spcBef>
              </a:pPr>
              <a:t>4</a:t>
            </a:fld>
            <a:endParaRPr lang="de-DE" altLang="de-DE" sz="1300" smtClean="0"/>
          </a:p>
        </p:txBody>
      </p:sp>
      <p:sp>
        <p:nvSpPr>
          <p:cNvPr id="219139" name="Rectangle 7"/>
          <p:cNvSpPr txBox="1">
            <a:spLocks noGrp="1" noChangeArrowheads="1"/>
          </p:cNvSpPr>
          <p:nvPr/>
        </p:nvSpPr>
        <p:spPr bwMode="auto">
          <a:xfrm>
            <a:off x="4022725" y="9721850"/>
            <a:ext cx="3078163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66" tIns="49533" rIns="99066" bIns="49533" anchor="b"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804863" indent="-309563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238250" indent="-2476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733550" indent="-2476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228850" indent="-2476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686050" indent="-24765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143250" indent="-24765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600450" indent="-24765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4057650" indent="-24765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F0BA76F-986F-4AA1-819F-FB7DC2C760F0}" type="slidenum">
              <a:rPr lang="de-DE" altLang="de-DE" sz="1300"/>
              <a:pPr algn="r" eaLnBrk="1" hangingPunct="1">
                <a:spcBef>
                  <a:spcPct val="0"/>
                </a:spcBef>
              </a:pPr>
              <a:t>4</a:t>
            </a:fld>
            <a:endParaRPr lang="de-DE" altLang="de-DE" sz="1300"/>
          </a:p>
        </p:txBody>
      </p:sp>
      <p:sp>
        <p:nvSpPr>
          <p:cNvPr id="2191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21914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D0140A7-545B-4213-BDAF-92F3B1F8986C}" type="slidenum">
              <a:rPr lang="de-DE" altLang="de-DE" sz="1300" smtClean="0"/>
              <a:pPr eaLnBrk="1" hangingPunct="1">
                <a:spcBef>
                  <a:spcPct val="0"/>
                </a:spcBef>
              </a:pPr>
              <a:t>5</a:t>
            </a:fld>
            <a:endParaRPr lang="de-DE" altLang="de-DE" sz="1300" smtClean="0"/>
          </a:p>
        </p:txBody>
      </p:sp>
      <p:sp>
        <p:nvSpPr>
          <p:cNvPr id="220163" name="Rectangle 7"/>
          <p:cNvSpPr txBox="1">
            <a:spLocks noGrp="1" noChangeArrowheads="1"/>
          </p:cNvSpPr>
          <p:nvPr/>
        </p:nvSpPr>
        <p:spPr bwMode="auto">
          <a:xfrm>
            <a:off x="4022725" y="9721850"/>
            <a:ext cx="3078163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66" tIns="49533" rIns="99066" bIns="49533" anchor="b"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804863" indent="-309563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238250" indent="-2476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733550" indent="-2476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228850" indent="-2476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686050" indent="-24765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143250" indent="-24765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600450" indent="-24765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4057650" indent="-24765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DEB1BB0-0339-4629-ADE4-2E5DF736D9D0}" type="slidenum">
              <a:rPr lang="de-DE" altLang="de-DE" sz="1300"/>
              <a:pPr algn="r" eaLnBrk="1" hangingPunct="1">
                <a:spcBef>
                  <a:spcPct val="0"/>
                </a:spcBef>
              </a:pPr>
              <a:t>5</a:t>
            </a:fld>
            <a:endParaRPr lang="de-DE" altLang="de-DE" sz="1300"/>
          </a:p>
        </p:txBody>
      </p:sp>
      <p:sp>
        <p:nvSpPr>
          <p:cNvPr id="2201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22016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EA92FB9-AEDD-467F-B65F-FDC8E5523239}" type="slidenum">
              <a:rPr lang="de-DE" altLang="de-DE" sz="1300" smtClean="0"/>
              <a:pPr eaLnBrk="1" hangingPunct="1">
                <a:spcBef>
                  <a:spcPct val="0"/>
                </a:spcBef>
              </a:pPr>
              <a:t>6</a:t>
            </a:fld>
            <a:endParaRPr lang="de-DE" altLang="de-DE" sz="1300" smtClean="0"/>
          </a:p>
        </p:txBody>
      </p:sp>
      <p:sp>
        <p:nvSpPr>
          <p:cNvPr id="221187" name="Rectangle 7"/>
          <p:cNvSpPr txBox="1">
            <a:spLocks noGrp="1" noChangeArrowheads="1"/>
          </p:cNvSpPr>
          <p:nvPr/>
        </p:nvSpPr>
        <p:spPr bwMode="auto">
          <a:xfrm>
            <a:off x="4022725" y="9721850"/>
            <a:ext cx="3078163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66" tIns="49533" rIns="99066" bIns="49533" anchor="b"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804863" indent="-309563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238250" indent="-2476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733550" indent="-2476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228850" indent="-2476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686050" indent="-24765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143250" indent="-24765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600450" indent="-24765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4057650" indent="-24765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8409AD6-5685-45F1-9F0A-AC837D9441A1}" type="slidenum">
              <a:rPr lang="de-DE" altLang="de-DE" sz="1300"/>
              <a:pPr algn="r" eaLnBrk="1" hangingPunct="1">
                <a:spcBef>
                  <a:spcPct val="0"/>
                </a:spcBef>
              </a:pPr>
              <a:t>6</a:t>
            </a:fld>
            <a:endParaRPr lang="de-DE" altLang="de-DE" sz="1300"/>
          </a:p>
        </p:txBody>
      </p:sp>
      <p:sp>
        <p:nvSpPr>
          <p:cNvPr id="2211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22118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F7A0D63-E76C-407E-ABB8-CC76E0CE8038}" type="slidenum">
              <a:rPr lang="de-DE" altLang="de-DE" sz="1300" smtClean="0"/>
              <a:pPr eaLnBrk="1" hangingPunct="1">
                <a:spcBef>
                  <a:spcPct val="0"/>
                </a:spcBef>
              </a:pPr>
              <a:t>7</a:t>
            </a:fld>
            <a:endParaRPr lang="de-DE" altLang="de-DE" sz="1300" smtClean="0"/>
          </a:p>
        </p:txBody>
      </p:sp>
      <p:sp>
        <p:nvSpPr>
          <p:cNvPr id="222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2222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A72C749-1BC4-400B-889B-A2C5C53DD5EF}" type="slidenum">
              <a:rPr lang="de-DE" altLang="de-DE" sz="1300" smtClean="0"/>
              <a:pPr eaLnBrk="1" hangingPunct="1">
                <a:spcBef>
                  <a:spcPct val="0"/>
                </a:spcBef>
              </a:pPr>
              <a:t>8</a:t>
            </a:fld>
            <a:endParaRPr lang="de-DE" altLang="de-DE" sz="1300" smtClean="0"/>
          </a:p>
        </p:txBody>
      </p:sp>
      <p:sp>
        <p:nvSpPr>
          <p:cNvPr id="223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2232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D06B7A8-03D5-442D-822B-D180405D95AC}" type="slidenum">
              <a:rPr lang="de-DE" altLang="de-DE" sz="1300" smtClean="0"/>
              <a:pPr eaLnBrk="1" hangingPunct="1">
                <a:spcBef>
                  <a:spcPct val="0"/>
                </a:spcBef>
              </a:pPr>
              <a:t>44</a:t>
            </a:fld>
            <a:endParaRPr lang="de-DE" altLang="de-DE" sz="1300" smtClean="0"/>
          </a:p>
        </p:txBody>
      </p:sp>
      <p:sp>
        <p:nvSpPr>
          <p:cNvPr id="230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2304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A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13425F-CCDD-4F66-8939-096DAC187311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50752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5C5F8E-221D-4247-87D7-C1CCBCD4F4CB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96642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3C5249-2D64-4A87-B469-75C8697E8178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02759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37BAC9-6E55-448D-B03C-10BF0A74B3FA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17388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886229-52C3-4E29-A17C-B720CFC83AD3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917792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81A2AD-B99E-4B89-A942-B4CA3BB0FD84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356975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9A9A6C-3285-43ED-8DBF-6697FC4524A6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65536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5F65E7-ACFE-4521-850B-8B93909FBA4A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89531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A6C9C-7899-47EA-8E8C-07D83F6492E9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05446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1C1BF1-8B12-49BA-B2C8-55F87401C385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30409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AT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1EDF58-C8C2-48F9-B008-C1F434C75616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87876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D85EA98-0478-4406-B76C-1CDB8E38E32F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5.JP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6.JP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8.png"/><Relationship Id="rId4" Type="http://schemas.openxmlformats.org/officeDocument/2006/relationships/image" Target="../media/image107.JP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9.JP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0.JP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1.JP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2.JP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3.JP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4.JP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6.JP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7.JP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8.JP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9.JP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0.JP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1.JP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2.JP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3.JP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4.JP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6.JP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7.JP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8.JP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9.JP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0.JP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1.JP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2.JP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4.png"/><Relationship Id="rId4" Type="http://schemas.openxmlformats.org/officeDocument/2006/relationships/image" Target="../media/image133.JP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5.JPG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6.JPG"/><Relationship Id="rId4" Type="http://schemas.openxmlformats.org/officeDocument/2006/relationships/image" Target="../media/image5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7.JP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8.JP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9.JP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0.JP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1.JP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2.JP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3.JP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4.JP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6.JP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7.JP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8.JP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9.JP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0.JP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1.JP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2.JP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3.JP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4.JP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6.JP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7.JP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8.JP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9.JP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0.JP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1.JP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2.JP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3.JP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4.JP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6.JP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7.JP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8.JP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9.JP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0.JP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1.JP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2.JP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3.JP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4.JP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6.JP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7.JP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8.JP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9.JP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0.JP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1.JP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2.JP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3.JP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4.JP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7.JPG"/><Relationship Id="rId4" Type="http://schemas.openxmlformats.org/officeDocument/2006/relationships/image" Target="../media/image186.JP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8.JP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9.JP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0.JP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1.JP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3.JPG"/><Relationship Id="rId4" Type="http://schemas.openxmlformats.org/officeDocument/2006/relationships/image" Target="../media/image192.JP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4.JP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5.JP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6.JP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8.JPG"/><Relationship Id="rId4" Type="http://schemas.openxmlformats.org/officeDocument/2006/relationships/image" Target="../media/image19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9.JPG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0.JP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1.JPG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2.JPG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4.JPG"/><Relationship Id="rId4" Type="http://schemas.openxmlformats.org/officeDocument/2006/relationships/image" Target="../media/image203.JPG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5.JPG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6.JPG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7.JPG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8.JPG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0.JPG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1.JPG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2.JPG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3.JPG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4.JPG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5.JPG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6.JPG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7.JPG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8.JPG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G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0.JPG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1.JPG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3.png"/><Relationship Id="rId4" Type="http://schemas.openxmlformats.org/officeDocument/2006/relationships/image" Target="../media/image222.JPG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4.JPG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5.png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6.png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7.png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8.png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G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0.png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1.jpg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2.jpg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3.jpg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4.jpg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5.JPG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6.JPG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7.JPG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8.JPG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0.JPG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1.JPG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2.JPG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3.JPG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4.JPG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5.png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6.JPG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7.JPG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8.JPG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0.JPG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1.JPG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2.jpg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3.jpg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4.jpg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5.jpg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6.JPG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7.JPG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8.JPG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G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0.JPG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1.JPG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2.JPG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3.JPG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4.JPG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5.JPG"/></Relationships>
</file>

<file path=ppt/slides/_rels/slide2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oleObject" Target="../embeddings/oleObject4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0.jpeg"/><Relationship Id="rId12" Type="http://schemas.openxmlformats.org/officeDocument/2006/relationships/image" Target="../media/image8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jpeg"/><Relationship Id="rId11" Type="http://schemas.openxmlformats.org/officeDocument/2006/relationships/oleObject" Target="../embeddings/oleObject3.bin"/><Relationship Id="rId5" Type="http://schemas.openxmlformats.org/officeDocument/2006/relationships/image" Target="../media/image5.png"/><Relationship Id="rId10" Type="http://schemas.openxmlformats.org/officeDocument/2006/relationships/oleObject" Target="../embeddings/oleObject2.bin"/><Relationship Id="rId4" Type="http://schemas.openxmlformats.org/officeDocument/2006/relationships/image" Target="../media/image4.png"/><Relationship Id="rId9" Type="http://schemas.openxmlformats.org/officeDocument/2006/relationships/image" Target="../media/image7.emf"/><Relationship Id="rId14" Type="http://schemas.openxmlformats.org/officeDocument/2006/relationships/oleObject" Target="../embeddings/oleObject5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5.jpe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6.jpeg"/><Relationship Id="rId4" Type="http://schemas.openxmlformats.org/officeDocument/2006/relationships/image" Target="../media/image5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JP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JP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JP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jp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jp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5.JP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JP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7.JP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8.JP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9.jp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0.JP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1.jp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2.JP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3.JP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3488"/>
            <a:ext cx="9144000" cy="5624512"/>
          </a:xfrm>
          <a:prstGeom prst="rect">
            <a:avLst/>
          </a:prstGeom>
        </p:spPr>
      </p:pic>
      <p:grpSp>
        <p:nvGrpSpPr>
          <p:cNvPr id="426030" name="Group 46"/>
          <p:cNvGrpSpPr>
            <a:grpSpLocks/>
          </p:cNvGrpSpPr>
          <p:nvPr/>
        </p:nvGrpSpPr>
        <p:grpSpPr bwMode="auto">
          <a:xfrm>
            <a:off x="0" y="-63500"/>
            <a:ext cx="9144000" cy="1403350"/>
            <a:chOff x="0" y="-40"/>
            <a:chExt cx="5760" cy="884"/>
          </a:xfrm>
        </p:grpSpPr>
        <p:sp>
          <p:nvSpPr>
            <p:cNvPr id="2056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60" cy="77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AT" altLang="de-DE" sz="1800"/>
            </a:p>
          </p:txBody>
        </p:sp>
        <p:sp>
          <p:nvSpPr>
            <p:cNvPr id="2057" name="Text Box 7"/>
            <p:cNvSpPr txBox="1">
              <a:spLocks noChangeArrowheads="1"/>
            </p:cNvSpPr>
            <p:nvPr/>
          </p:nvSpPr>
          <p:spPr bwMode="auto">
            <a:xfrm>
              <a:off x="1247" y="-40"/>
              <a:ext cx="998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86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2058" name="Text Box 8"/>
            <p:cNvSpPr txBox="1">
              <a:spLocks noChangeArrowheads="1"/>
            </p:cNvSpPr>
            <p:nvPr/>
          </p:nvSpPr>
          <p:spPr bwMode="auto">
            <a:xfrm>
              <a:off x="2245" y="24"/>
              <a:ext cx="2449" cy="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4800" b="1">
                  <a:solidFill>
                    <a:schemeClr val="bg1"/>
                  </a:solidFill>
                </a:rPr>
                <a:t>Steinfelden</a:t>
              </a:r>
            </a:p>
          </p:txBody>
        </p:sp>
        <p:sp>
          <p:nvSpPr>
            <p:cNvPr id="2059" name="Text Box 9"/>
            <p:cNvSpPr txBox="1">
              <a:spLocks noChangeArrowheads="1"/>
            </p:cNvSpPr>
            <p:nvPr/>
          </p:nvSpPr>
          <p:spPr bwMode="auto">
            <a:xfrm>
              <a:off x="2267" y="460"/>
              <a:ext cx="2336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pic>
        <p:nvPicPr>
          <p:cNvPr id="4259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0"/>
            <a:ext cx="1071563" cy="123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599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700" y="0"/>
            <a:ext cx="1071563" cy="123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6011" name="Text Box 27"/>
          <p:cNvSpPr txBox="1">
            <a:spLocks noChangeArrowheads="1"/>
          </p:cNvSpPr>
          <p:nvPr/>
        </p:nvSpPr>
        <p:spPr bwMode="auto">
          <a:xfrm rot="21132767">
            <a:off x="330820" y="1499397"/>
            <a:ext cx="5973330" cy="2339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de-DE" sz="5400" b="1" i="1" dirty="0" smtClean="0">
                <a:solidFill>
                  <a:srgbClr val="66FFFF"/>
                </a:solidFill>
                <a:latin typeface="+mn-lt"/>
                <a:cs typeface="Arial Narrow" panose="020B0506020202030204" pitchFamily="34" charset="0"/>
              </a:rPr>
              <a:t>Jahres-Rückblick</a:t>
            </a:r>
          </a:p>
          <a:p>
            <a:pPr eaLnBrk="1" hangingPunct="1">
              <a:spcBef>
                <a:spcPts val="2400"/>
              </a:spcBef>
              <a:defRPr/>
            </a:pPr>
            <a:r>
              <a:rPr lang="de-DE" altLang="de-DE" sz="4800" b="1" i="1" dirty="0" smtClean="0">
                <a:solidFill>
                  <a:srgbClr val="66FFFF"/>
                </a:solidFill>
                <a:latin typeface="+mn-lt"/>
                <a:cs typeface="Arial Narrow" panose="020B0506020202030204" pitchFamily="34" charset="0"/>
              </a:rPr>
              <a:t>              </a:t>
            </a:r>
            <a:r>
              <a:rPr lang="de-DE" altLang="de-DE" sz="7200" b="1" i="1" dirty="0" smtClean="0">
                <a:solidFill>
                  <a:srgbClr val="66FFFF"/>
                </a:solidFill>
                <a:latin typeface="+mn-lt"/>
                <a:cs typeface="Arial Narrow" panose="020B0506020202030204" pitchFamily="34" charset="0"/>
              </a:rPr>
              <a:t>2016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26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6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6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26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5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5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25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5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19" presetID="23" presetClass="entr" presetSubtype="528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5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25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25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5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9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400"/>
                            </p:stCondLst>
                            <p:childTnLst>
                              <p:par>
                                <p:cTn id="30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426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426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4260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426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426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60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3105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12. März:  Wissenstest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8" y="0"/>
            <a:ext cx="8450262" cy="601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1160463" y="6021388"/>
            <a:ext cx="21971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>
                <a:solidFill>
                  <a:srgbClr val="006666"/>
                </a:solidFill>
              </a:rPr>
              <a:t>Feuerwehrjugend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00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5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3105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25. Sept.:  Bergmesse auf dem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Moasnkögerl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9" y="0"/>
            <a:ext cx="8450260" cy="601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1160463" y="6010248"/>
            <a:ext cx="37584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Versammlungen - Feste - Feiern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88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5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9" y="5570"/>
            <a:ext cx="8450260" cy="601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1160463" y="6010248"/>
            <a:ext cx="37584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Versammlungen - Feste - Feiern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5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25. Sept.:  Bergmesse auf dem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Moasnkögerl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4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9" y="5570"/>
            <a:ext cx="4225130" cy="601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1160463" y="6010248"/>
            <a:ext cx="37584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Versammlungen - Feste - Feiern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5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25. Sept.:  Bergmesse auf dem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Moasnkögerl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975" y="5570"/>
            <a:ext cx="4230025" cy="602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302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9" y="5570"/>
            <a:ext cx="8450260" cy="601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1160463" y="6010248"/>
            <a:ext cx="37584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Versammlungen - Feste - Feiern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5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25. Sept.:  Bergmesse auf dem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Moasnkögerl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02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9" y="5570"/>
            <a:ext cx="8450260" cy="601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1160463" y="6010248"/>
            <a:ext cx="37584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Versammlungen - Feste - Feiern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5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25. Sept.:  Bergmesse auf dem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Moasnkögerl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02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9" y="5570"/>
            <a:ext cx="8450260" cy="601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1160463" y="6010248"/>
            <a:ext cx="37584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Versammlungen - Feste - Feiern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5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25. Sept.:  Bergmesse auf dem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Moasnkögerl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02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9" y="5570"/>
            <a:ext cx="8450260" cy="601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1160463" y="6010248"/>
            <a:ext cx="37584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Versammlungen - Feste - Feiern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5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25. Sept.:  Bergmesse auf dem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Moasnkögerl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02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1160463" y="6010248"/>
            <a:ext cx="37584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Versammlungen - Feste - Feiern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5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25. Sept.:  Bergmesse auf dem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Moasnkögerl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27032" y="0"/>
            <a:ext cx="4521059" cy="602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23"/>
          <p:cNvSpPr>
            <a:spLocks noChangeArrowheads="1"/>
          </p:cNvSpPr>
          <p:nvPr/>
        </p:nvSpPr>
        <p:spPr bwMode="auto">
          <a:xfrm>
            <a:off x="8963025" y="6677025"/>
            <a:ext cx="180975" cy="180975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</p:spTree>
    <p:extLst>
      <p:ext uri="{BB962C8B-B14F-4D97-AF65-F5344CB8AC3E}">
        <p14:creationId xmlns:p14="http://schemas.microsoft.com/office/powerpoint/2010/main" val="143302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3105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1. Oktober:  Feuerwehrausflug in die Ramsau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9" y="0"/>
            <a:ext cx="8450260" cy="601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1160463" y="6010248"/>
            <a:ext cx="37584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Versammlungen - Feste - Feiern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88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5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9" y="5570"/>
            <a:ext cx="8450260" cy="601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1160463" y="6010248"/>
            <a:ext cx="37584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Versammlungen - Feste - Feiern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5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1. Oktober:  Feuerwehrausflug in die Ramsau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4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8" y="5570"/>
            <a:ext cx="8450262" cy="601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1160463" y="6021388"/>
            <a:ext cx="21971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>
                <a:solidFill>
                  <a:srgbClr val="006666"/>
                </a:solidFill>
              </a:rPr>
              <a:t>Feuerwehrjugend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6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12. März:  Wissenstest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071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9" y="5570"/>
            <a:ext cx="8450260" cy="601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1160463" y="6010248"/>
            <a:ext cx="37584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Versammlungen - Feste - Feiern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5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1. Oktober:  Feuerwehrausflug in die Ramsau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987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9" y="5570"/>
            <a:ext cx="8450260" cy="601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1160463" y="6010248"/>
            <a:ext cx="37584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Versammlungen - Feste - Feiern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5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1. Oktober:  Feuerwehrausflug in die Ramsau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987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9" y="5570"/>
            <a:ext cx="8450260" cy="601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1160463" y="6010248"/>
            <a:ext cx="37584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Versammlungen - Feste - Feiern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5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1. Oktober:  Feuerwehrausflug in die Ramsau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987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9" y="5570"/>
            <a:ext cx="8450260" cy="601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1160463" y="6010248"/>
            <a:ext cx="37584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Versammlungen - Feste - Feiern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5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1. Oktober:  Feuerwehrausflug in die Ramsau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987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9" y="5570"/>
            <a:ext cx="8450260" cy="601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1160463" y="6010248"/>
            <a:ext cx="37584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Versammlungen - Feste - Feiern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5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1. Oktober:  Feuerwehrausflug in die Ramsau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987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9" y="5570"/>
            <a:ext cx="8450260" cy="601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1160463" y="6010248"/>
            <a:ext cx="37584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Versammlungen - Feste - Feiern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5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1. Oktober:  Feuerwehrausflug in die Ramsau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987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9" y="5570"/>
            <a:ext cx="8450260" cy="601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1160463" y="6010248"/>
            <a:ext cx="37584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Versammlungen - Feste - Feiern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5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1. Oktober:  Feuerwehrausflug in die Ramsau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987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9" y="5570"/>
            <a:ext cx="8450260" cy="601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1160463" y="6010248"/>
            <a:ext cx="37584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Versammlungen - Feste - Feiern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5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1. Oktober:  Feuerwehrausflug in die Ramsau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987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9" y="5570"/>
            <a:ext cx="8450260" cy="601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1160463" y="6010248"/>
            <a:ext cx="37584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Versammlungen - Feste - Feiern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5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1. Oktober:  Feuerwehrausflug in die Ramsau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987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9" y="5570"/>
            <a:ext cx="8450260" cy="601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1160463" y="6010248"/>
            <a:ext cx="37584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Versammlungen - Feste - Feiern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5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1. Oktober:  Feuerwehrausflug in die Ramsau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987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8" y="5570"/>
            <a:ext cx="8450262" cy="601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1160463" y="6021388"/>
            <a:ext cx="21971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>
                <a:solidFill>
                  <a:srgbClr val="006666"/>
                </a:solidFill>
              </a:rPr>
              <a:t>Feuerwehrjugend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6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12. März:  Wissenstest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3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9" y="5570"/>
            <a:ext cx="8450260" cy="601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1160463" y="6010248"/>
            <a:ext cx="37584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Versammlungen - Feste - Feiern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5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1. Oktober:  Feuerwehrausflug in die Ramsau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6" name="Rectangle 23"/>
          <p:cNvSpPr>
            <a:spLocks noChangeArrowheads="1"/>
          </p:cNvSpPr>
          <p:nvPr/>
        </p:nvSpPr>
        <p:spPr bwMode="auto">
          <a:xfrm>
            <a:off x="8963025" y="6677025"/>
            <a:ext cx="180975" cy="180975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</p:spTree>
    <p:extLst>
      <p:ext uri="{BB962C8B-B14F-4D97-AF65-F5344CB8AC3E}">
        <p14:creationId xmlns:p14="http://schemas.microsoft.com/office/powerpoint/2010/main" val="1659987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1160462" y="6319838"/>
            <a:ext cx="7551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7. Dezember: 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Punschstandl</a:t>
            </a:r>
            <a:r>
              <a:rPr lang="de-DE" altLang="de-DE" sz="2400" b="1" dirty="0" smtClean="0">
                <a:solidFill>
                  <a:srgbClr val="006666"/>
                </a:solidFill>
              </a:rPr>
              <a:t> beim Feuerwehrhaus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8" y="4363"/>
            <a:ext cx="8450261" cy="6010248"/>
          </a:xfrm>
          <a:prstGeom prst="rect">
            <a:avLst/>
          </a:prstGeom>
        </p:spPr>
      </p:pic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1160463" y="6010248"/>
            <a:ext cx="37584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Versammlungen - Feste - Feiern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24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8" y="4363"/>
            <a:ext cx="8450260" cy="6010248"/>
          </a:xfrm>
          <a:prstGeom prst="rect">
            <a:avLst/>
          </a:prstGeom>
        </p:spPr>
      </p:pic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1160463" y="6010248"/>
            <a:ext cx="37584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Versammlungen - Feste - Feiern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1160462" y="6319838"/>
            <a:ext cx="7551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7. Dezember: 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Punschstandl</a:t>
            </a:r>
            <a:r>
              <a:rPr lang="de-DE" altLang="de-DE" sz="2400" b="1" dirty="0" smtClean="0">
                <a:solidFill>
                  <a:srgbClr val="006666"/>
                </a:solidFill>
              </a:rPr>
              <a:t> beim Feuerwehrhaus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43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560" y="4362"/>
            <a:ext cx="5221960" cy="6359761"/>
          </a:xfrm>
          <a:prstGeom prst="rect">
            <a:avLst/>
          </a:prstGeom>
        </p:spPr>
      </p:pic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1160463" y="6010248"/>
            <a:ext cx="37584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Versammlungen - Feste - Feiern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1160462" y="6319838"/>
            <a:ext cx="7551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7. Dezember: 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Punschstandl</a:t>
            </a:r>
            <a:r>
              <a:rPr lang="de-DE" altLang="de-DE" sz="2400" b="1" dirty="0" smtClean="0">
                <a:solidFill>
                  <a:srgbClr val="006666"/>
                </a:solidFill>
              </a:rPr>
              <a:t> beim Feuerwehrhaus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76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8" y="4363"/>
            <a:ext cx="8450260" cy="6010248"/>
          </a:xfrm>
          <a:prstGeom prst="rect">
            <a:avLst/>
          </a:prstGeom>
        </p:spPr>
      </p:pic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1160463" y="6010248"/>
            <a:ext cx="37584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Versammlungen - Feste - Feiern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1160462" y="6319838"/>
            <a:ext cx="7551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7. Dezember: 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Punschstandl</a:t>
            </a:r>
            <a:r>
              <a:rPr lang="de-DE" altLang="de-DE" sz="2400" b="1" dirty="0" smtClean="0">
                <a:solidFill>
                  <a:srgbClr val="006666"/>
                </a:solidFill>
              </a:rPr>
              <a:t> beim Feuerwehrhaus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6" name="Rectangle 23"/>
          <p:cNvSpPr>
            <a:spLocks noChangeArrowheads="1"/>
          </p:cNvSpPr>
          <p:nvPr/>
        </p:nvSpPr>
        <p:spPr bwMode="auto">
          <a:xfrm>
            <a:off x="8963025" y="6677025"/>
            <a:ext cx="180975" cy="180975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</p:spTree>
    <p:extLst>
      <p:ext uri="{BB962C8B-B14F-4D97-AF65-F5344CB8AC3E}">
        <p14:creationId xmlns:p14="http://schemas.microsoft.com/office/powerpoint/2010/main" val="162576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1160463" y="6319838"/>
            <a:ext cx="546131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18. Dezember:  Weihnachtsfeier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40" y="0"/>
            <a:ext cx="8450260" cy="6010248"/>
          </a:xfrm>
          <a:prstGeom prst="rect">
            <a:avLst/>
          </a:prstGeom>
        </p:spPr>
      </p:pic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1160463" y="6010248"/>
            <a:ext cx="37584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Versammlungen - Feste - Feiern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59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7" y="0"/>
            <a:ext cx="8440735" cy="6010247"/>
          </a:xfrm>
          <a:prstGeom prst="rect">
            <a:avLst/>
          </a:prstGeom>
        </p:spPr>
      </p:pic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1160463" y="6010248"/>
            <a:ext cx="37584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Versammlungen - Feste - Feiern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1160463" y="6319838"/>
            <a:ext cx="546131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18. Dezember:  Weihnachtsfeier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0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40" y="0"/>
            <a:ext cx="4225129" cy="6010247"/>
          </a:xfrm>
          <a:prstGeom prst="rect">
            <a:avLst/>
          </a:prstGeom>
        </p:spPr>
      </p:pic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1160463" y="6010248"/>
            <a:ext cx="37584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Versammlungen - Feste - Feiern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1160463" y="6319838"/>
            <a:ext cx="546131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18. Dezember:  Weihnachtsfeier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106" y="0"/>
            <a:ext cx="4229894" cy="601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283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8" y="11141"/>
            <a:ext cx="8440734" cy="6010247"/>
          </a:xfrm>
          <a:prstGeom prst="rect">
            <a:avLst/>
          </a:prstGeom>
        </p:spPr>
      </p:pic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1160463" y="6010248"/>
            <a:ext cx="37584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Versammlungen - Feste - Feiern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1160463" y="6319838"/>
            <a:ext cx="546131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18. Dezember:  Weihnachtsfeier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5" name="Rectangle 23"/>
          <p:cNvSpPr>
            <a:spLocks noChangeArrowheads="1"/>
          </p:cNvSpPr>
          <p:nvPr/>
        </p:nvSpPr>
        <p:spPr bwMode="auto">
          <a:xfrm>
            <a:off x="8963025" y="6677025"/>
            <a:ext cx="180975" cy="180975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</p:spTree>
    <p:extLst>
      <p:ext uri="{BB962C8B-B14F-4D97-AF65-F5344CB8AC3E}">
        <p14:creationId xmlns:p14="http://schemas.microsoft.com/office/powerpoint/2010/main" val="333283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15715" name="Text Box 3"/>
          <p:cNvSpPr txBox="1">
            <a:spLocks noChangeArrowheads="1"/>
          </p:cNvSpPr>
          <p:nvPr/>
        </p:nvSpPr>
        <p:spPr bwMode="auto">
          <a:xfrm>
            <a:off x="0" y="6308725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1800" b="1">
                <a:solidFill>
                  <a:srgbClr val="00FFFF"/>
                </a:solidFill>
              </a:rPr>
              <a:t>Ende Versammlungen - Feste - Feiern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8" y="5570"/>
            <a:ext cx="8450262" cy="601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1160463" y="6021388"/>
            <a:ext cx="21971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>
                <a:solidFill>
                  <a:srgbClr val="006666"/>
                </a:solidFill>
              </a:rPr>
              <a:t>Feuerwehrjugend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6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12. März:  Wissenstest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3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16739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16740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16743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16744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6745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6746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16747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16748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43371" name="Text Box 11"/>
          <p:cNvSpPr txBox="1">
            <a:spLocks noChangeArrowheads="1"/>
          </p:cNvSpPr>
          <p:nvPr/>
        </p:nvSpPr>
        <p:spPr bwMode="auto">
          <a:xfrm>
            <a:off x="647700" y="5984875"/>
            <a:ext cx="84963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4400" b="1">
                <a:solidFill>
                  <a:srgbClr val="00FFFF"/>
                </a:solidFill>
              </a:rPr>
              <a:t>Bericht des Kdt-Stellvertreters</a:t>
            </a:r>
          </a:p>
        </p:txBody>
      </p:sp>
      <p:pic>
        <p:nvPicPr>
          <p:cNvPr id="143389" name="Picture 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8" y="11690"/>
            <a:ext cx="8450262" cy="600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43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43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71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1160462" y="6319838"/>
            <a:ext cx="7551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9. April:  Funkübung Abschnitt Kirchdorf Nord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8" y="4363"/>
            <a:ext cx="8450261" cy="6010248"/>
          </a:xfrm>
          <a:prstGeom prst="rect">
            <a:avLst/>
          </a:prstGeom>
        </p:spPr>
      </p:pic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1150939" y="6021388"/>
            <a:ext cx="27543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Ausbildung - Übungen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984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8" y="4363"/>
            <a:ext cx="8450260" cy="6010248"/>
          </a:xfrm>
          <a:prstGeom prst="rect">
            <a:avLst/>
          </a:prstGeom>
        </p:spPr>
      </p:pic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1150939" y="6021388"/>
            <a:ext cx="27543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Ausbildung - Übungen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1160462" y="6319838"/>
            <a:ext cx="7551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9. April:  Funkübung Abschnitt Kirchdorf Nord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72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8" y="4363"/>
            <a:ext cx="8450260" cy="6010248"/>
          </a:xfrm>
          <a:prstGeom prst="rect">
            <a:avLst/>
          </a:prstGeom>
        </p:spPr>
      </p:pic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1150939" y="6021388"/>
            <a:ext cx="27543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Ausbildung - Übungen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1160462" y="6319838"/>
            <a:ext cx="7551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9. April:  Funkübung Abschnitt Kirchdorf Nord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51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8" y="4363"/>
            <a:ext cx="8450260" cy="6010248"/>
          </a:xfrm>
          <a:prstGeom prst="rect">
            <a:avLst/>
          </a:prstGeom>
        </p:spPr>
      </p:pic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1150939" y="6021388"/>
            <a:ext cx="27543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Ausbildung - Übungen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1160462" y="6319838"/>
            <a:ext cx="7551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9. April:  Funkübung Abschnitt Kirchdorf Nord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51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8" y="4363"/>
            <a:ext cx="8450260" cy="6010248"/>
          </a:xfrm>
          <a:prstGeom prst="rect">
            <a:avLst/>
          </a:prstGeom>
        </p:spPr>
      </p:pic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1150939" y="6021388"/>
            <a:ext cx="27543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Ausbildung - Übungen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1160462" y="6319838"/>
            <a:ext cx="7551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9. April:  Funkübung Abschnitt Kirchdorf Nord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51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8" y="4363"/>
            <a:ext cx="8450260" cy="6010248"/>
          </a:xfrm>
          <a:prstGeom prst="rect">
            <a:avLst/>
          </a:prstGeom>
        </p:spPr>
      </p:pic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1150939" y="6021388"/>
            <a:ext cx="27543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Ausbildung - Übungen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1160462" y="6319838"/>
            <a:ext cx="7551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9. April:  Funkübung Abschnitt Kirchdorf Nord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4" name="Rectangle 23"/>
          <p:cNvSpPr>
            <a:spLocks noChangeArrowheads="1"/>
          </p:cNvSpPr>
          <p:nvPr/>
        </p:nvSpPr>
        <p:spPr bwMode="auto">
          <a:xfrm>
            <a:off x="8963025" y="6677025"/>
            <a:ext cx="180975" cy="180975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</p:spTree>
    <p:extLst>
      <p:ext uri="{BB962C8B-B14F-4D97-AF65-F5344CB8AC3E}">
        <p14:creationId xmlns:p14="http://schemas.microsoft.com/office/powerpoint/2010/main" val="354151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1160462" y="6319838"/>
            <a:ext cx="7551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22. April:  Atemschutz-Leistungstest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8" y="4363"/>
            <a:ext cx="8450261" cy="6010248"/>
          </a:xfrm>
          <a:prstGeom prst="rect">
            <a:avLst/>
          </a:prstGeom>
        </p:spPr>
      </p:pic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1150939" y="6021388"/>
            <a:ext cx="27543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Ausbildung - Übungen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40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8" y="4363"/>
            <a:ext cx="8450260" cy="6010248"/>
          </a:xfrm>
          <a:prstGeom prst="rect">
            <a:avLst/>
          </a:prstGeom>
        </p:spPr>
      </p:pic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1150939" y="6021388"/>
            <a:ext cx="27543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Ausbildung - Übungen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160462" y="6319838"/>
            <a:ext cx="7551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22. April:  Atemschutz-Leistungstest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61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8" y="4363"/>
            <a:ext cx="8450260" cy="6010248"/>
          </a:xfrm>
          <a:prstGeom prst="rect">
            <a:avLst/>
          </a:prstGeom>
        </p:spPr>
      </p:pic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1150939" y="6021388"/>
            <a:ext cx="27543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Ausbildung - Übungen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160462" y="6319838"/>
            <a:ext cx="7551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22. April:  Atemschutz-Leistungstest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612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8" y="5570"/>
            <a:ext cx="8450262" cy="601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1160463" y="6021388"/>
            <a:ext cx="21971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>
                <a:solidFill>
                  <a:srgbClr val="006666"/>
                </a:solidFill>
              </a:rPr>
              <a:t>Feuerwehrjugend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6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12. März:  Wissenstest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3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8" y="4363"/>
            <a:ext cx="8450260" cy="6010248"/>
          </a:xfrm>
          <a:prstGeom prst="rect">
            <a:avLst/>
          </a:prstGeom>
        </p:spPr>
      </p:pic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1150939" y="6021388"/>
            <a:ext cx="27543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Ausbildung - Übungen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160462" y="6319838"/>
            <a:ext cx="7551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22. April:  Atemschutz-Leistungstest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612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8" y="4363"/>
            <a:ext cx="8450260" cy="6010248"/>
          </a:xfrm>
          <a:prstGeom prst="rect">
            <a:avLst/>
          </a:prstGeom>
        </p:spPr>
      </p:pic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1150939" y="6021388"/>
            <a:ext cx="27543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Ausbildung - Übungen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160462" y="6319838"/>
            <a:ext cx="7551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22. April:  Atemschutz-Leistungstest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612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8" y="4363"/>
            <a:ext cx="8450260" cy="6010248"/>
          </a:xfrm>
          <a:prstGeom prst="rect">
            <a:avLst/>
          </a:prstGeom>
        </p:spPr>
      </p:pic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1150939" y="6021388"/>
            <a:ext cx="27543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Ausbildung - Übungen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160462" y="6319838"/>
            <a:ext cx="7551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22. April:  Atemschutz-Leistungstest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612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8" y="4363"/>
            <a:ext cx="8450260" cy="6010248"/>
          </a:xfrm>
          <a:prstGeom prst="rect">
            <a:avLst/>
          </a:prstGeom>
        </p:spPr>
      </p:pic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1150939" y="6021388"/>
            <a:ext cx="27543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Ausbildung - Übungen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160462" y="6319838"/>
            <a:ext cx="7551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22. April:  Atemschutz-Leistungstest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5" name="Rectangle 23"/>
          <p:cNvSpPr>
            <a:spLocks noChangeArrowheads="1"/>
          </p:cNvSpPr>
          <p:nvPr/>
        </p:nvSpPr>
        <p:spPr bwMode="auto">
          <a:xfrm>
            <a:off x="8963025" y="6677025"/>
            <a:ext cx="180975" cy="180975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</p:spTree>
    <p:extLst>
      <p:ext uri="{BB962C8B-B14F-4D97-AF65-F5344CB8AC3E}">
        <p14:creationId xmlns:p14="http://schemas.microsoft.com/office/powerpoint/2010/main" val="379895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1160462" y="6319838"/>
            <a:ext cx="7551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27. April:  Brandeinsatzübung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Danzermühle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8" y="4363"/>
            <a:ext cx="8450261" cy="6010248"/>
          </a:xfrm>
          <a:prstGeom prst="rect">
            <a:avLst/>
          </a:prstGeom>
        </p:spPr>
      </p:pic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1150939" y="6021388"/>
            <a:ext cx="27543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Ausbildung - Übungen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40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8" y="4363"/>
            <a:ext cx="8450260" cy="6010248"/>
          </a:xfrm>
          <a:prstGeom prst="rect">
            <a:avLst/>
          </a:prstGeom>
        </p:spPr>
      </p:pic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1150939" y="6021388"/>
            <a:ext cx="27543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Ausbildung - Übungen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160462" y="6319838"/>
            <a:ext cx="7551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27. April:  Brandeinsatzübung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Danzermühle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61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8" y="4363"/>
            <a:ext cx="8450260" cy="6010248"/>
          </a:xfrm>
          <a:prstGeom prst="rect">
            <a:avLst/>
          </a:prstGeom>
        </p:spPr>
      </p:pic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1150939" y="6021388"/>
            <a:ext cx="27543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Ausbildung - Übungen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160462" y="6319838"/>
            <a:ext cx="7551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27. April:  Brandeinsatzübung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Danzermühle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43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8" y="4363"/>
            <a:ext cx="8450260" cy="6010248"/>
          </a:xfrm>
          <a:prstGeom prst="rect">
            <a:avLst/>
          </a:prstGeom>
        </p:spPr>
      </p:pic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1150939" y="6021388"/>
            <a:ext cx="27543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Ausbildung - Übungen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160462" y="6319838"/>
            <a:ext cx="7551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27. April:  Brandeinsatzübung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Danzermühle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43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8" y="4363"/>
            <a:ext cx="8450260" cy="6010248"/>
          </a:xfrm>
          <a:prstGeom prst="rect">
            <a:avLst/>
          </a:prstGeom>
        </p:spPr>
      </p:pic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1150939" y="6021388"/>
            <a:ext cx="27543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Ausbildung - Übungen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160462" y="6319838"/>
            <a:ext cx="7551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27. April:  Brandeinsatzübung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Danzermühle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43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8" y="4363"/>
            <a:ext cx="8450260" cy="6010248"/>
          </a:xfrm>
          <a:prstGeom prst="rect">
            <a:avLst/>
          </a:prstGeom>
        </p:spPr>
      </p:pic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1150939" y="6021388"/>
            <a:ext cx="27543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Ausbildung - Übungen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160462" y="6319838"/>
            <a:ext cx="7551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27. April:  Brandeinsatzübung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Danzermühle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5" name="Rectangle 23"/>
          <p:cNvSpPr>
            <a:spLocks noChangeArrowheads="1"/>
          </p:cNvSpPr>
          <p:nvPr/>
        </p:nvSpPr>
        <p:spPr bwMode="auto">
          <a:xfrm>
            <a:off x="8963025" y="6677025"/>
            <a:ext cx="180975" cy="180975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</p:spTree>
    <p:extLst>
      <p:ext uri="{BB962C8B-B14F-4D97-AF65-F5344CB8AC3E}">
        <p14:creationId xmlns:p14="http://schemas.microsoft.com/office/powerpoint/2010/main" val="214543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8" y="5570"/>
            <a:ext cx="8450262" cy="601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1160463" y="6021388"/>
            <a:ext cx="21971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>
                <a:solidFill>
                  <a:srgbClr val="006666"/>
                </a:solidFill>
              </a:rPr>
              <a:t>Feuerwehrjugend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6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12. März:  Wissenstest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3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1160462" y="6319838"/>
            <a:ext cx="7551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10. Mai:  Relaisleitungsübung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Unterkaibling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8" y="4363"/>
            <a:ext cx="8450261" cy="6010248"/>
          </a:xfrm>
          <a:prstGeom prst="rect">
            <a:avLst/>
          </a:prstGeom>
        </p:spPr>
      </p:pic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1150939" y="6021388"/>
            <a:ext cx="27543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Ausbildung - Übungen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40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8" y="4363"/>
            <a:ext cx="8450260" cy="6010248"/>
          </a:xfrm>
          <a:prstGeom prst="rect">
            <a:avLst/>
          </a:prstGeom>
        </p:spPr>
      </p:pic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1150939" y="6021388"/>
            <a:ext cx="27543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Ausbildung - Übungen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160462" y="6319838"/>
            <a:ext cx="7551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10. Mai:  Relaisleitungsübung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Unterkaibling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61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8" y="4363"/>
            <a:ext cx="8450260" cy="6010248"/>
          </a:xfrm>
          <a:prstGeom prst="rect">
            <a:avLst/>
          </a:prstGeom>
        </p:spPr>
      </p:pic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1150939" y="6021388"/>
            <a:ext cx="27543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Ausbildung - Übungen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160462" y="6319838"/>
            <a:ext cx="7551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10. Mai:  Relaisleitungsübung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Unterkaibling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732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8" y="4363"/>
            <a:ext cx="8450260" cy="6010248"/>
          </a:xfrm>
          <a:prstGeom prst="rect">
            <a:avLst/>
          </a:prstGeom>
        </p:spPr>
      </p:pic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1150939" y="6021388"/>
            <a:ext cx="27543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Ausbildung - Übungen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160462" y="6319838"/>
            <a:ext cx="7551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10. Mai:  Relaisleitungsübung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Unterkaibling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732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8" y="4363"/>
            <a:ext cx="8450260" cy="6010248"/>
          </a:xfrm>
          <a:prstGeom prst="rect">
            <a:avLst/>
          </a:prstGeom>
        </p:spPr>
      </p:pic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1150939" y="6021388"/>
            <a:ext cx="27543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Ausbildung - Übungen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160462" y="6319838"/>
            <a:ext cx="7551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10. Mai:  Relaisleitungsübung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Unterkaibling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732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8" y="4363"/>
            <a:ext cx="8450260" cy="6010248"/>
          </a:xfrm>
          <a:prstGeom prst="rect">
            <a:avLst/>
          </a:prstGeom>
        </p:spPr>
      </p:pic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1150939" y="6021388"/>
            <a:ext cx="27543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Ausbildung - Übungen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160462" y="6319838"/>
            <a:ext cx="7551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10. Mai:  Relaisleitungsübung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Unterkaibling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732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8" y="4363"/>
            <a:ext cx="8450260" cy="6010248"/>
          </a:xfrm>
          <a:prstGeom prst="rect">
            <a:avLst/>
          </a:prstGeom>
        </p:spPr>
      </p:pic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1150939" y="6021388"/>
            <a:ext cx="27543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Ausbildung - Übungen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160462" y="6319838"/>
            <a:ext cx="7551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10. Mai:  Relaisleitungsübung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Unterkaibling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732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8" y="4363"/>
            <a:ext cx="8450260" cy="6010248"/>
          </a:xfrm>
          <a:prstGeom prst="rect">
            <a:avLst/>
          </a:prstGeom>
        </p:spPr>
      </p:pic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1150939" y="6021388"/>
            <a:ext cx="27543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Ausbildung - Übungen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160462" y="6319838"/>
            <a:ext cx="7551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10. Mai:  Relaisleitungsübung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Unterkaibling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5" name="Rectangle 23"/>
          <p:cNvSpPr>
            <a:spLocks noChangeArrowheads="1"/>
          </p:cNvSpPr>
          <p:nvPr/>
        </p:nvSpPr>
        <p:spPr bwMode="auto">
          <a:xfrm>
            <a:off x="8963025" y="6677025"/>
            <a:ext cx="180975" cy="180975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</p:spTree>
    <p:extLst>
      <p:ext uri="{BB962C8B-B14F-4D97-AF65-F5344CB8AC3E}">
        <p14:creationId xmlns:p14="http://schemas.microsoft.com/office/powerpoint/2010/main" val="1594732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1160462" y="6319838"/>
            <a:ext cx="7551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22. Juni:  PKW-Bergung in schwierigem Gelände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1150939" y="6021388"/>
            <a:ext cx="27543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Ausbildung - Übungen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99" y="11140"/>
            <a:ext cx="8450261" cy="601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40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8" y="4363"/>
            <a:ext cx="8450260" cy="6010248"/>
          </a:xfrm>
          <a:prstGeom prst="rect">
            <a:avLst/>
          </a:prstGeom>
        </p:spPr>
      </p:pic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1150939" y="6021388"/>
            <a:ext cx="27543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Ausbildung - Übungen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160462" y="6319838"/>
            <a:ext cx="7551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22. Juni:  PKW-Bergung in schwierigem Gelände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61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8" y="0"/>
            <a:ext cx="4236684" cy="602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1160463" y="6021388"/>
            <a:ext cx="21971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>
                <a:solidFill>
                  <a:srgbClr val="006666"/>
                </a:solidFill>
              </a:rPr>
              <a:t>Feuerwehrjugend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6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12. März:  Wissenstest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448" y="0"/>
            <a:ext cx="4237552" cy="602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23"/>
          <p:cNvSpPr>
            <a:spLocks noChangeArrowheads="1"/>
          </p:cNvSpPr>
          <p:nvPr/>
        </p:nvSpPr>
        <p:spPr bwMode="auto">
          <a:xfrm>
            <a:off x="8963025" y="6677025"/>
            <a:ext cx="180975" cy="180975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</p:spTree>
    <p:extLst>
      <p:ext uri="{BB962C8B-B14F-4D97-AF65-F5344CB8AC3E}">
        <p14:creationId xmlns:p14="http://schemas.microsoft.com/office/powerpoint/2010/main" val="18303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8" y="4363"/>
            <a:ext cx="8450260" cy="6010248"/>
          </a:xfrm>
          <a:prstGeom prst="rect">
            <a:avLst/>
          </a:prstGeom>
        </p:spPr>
      </p:pic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1150939" y="6021388"/>
            <a:ext cx="27543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Ausbildung - Übungen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160462" y="6319838"/>
            <a:ext cx="7551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22. Juni:  PKW-Bergung in schwierigem Gelände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0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8" y="4363"/>
            <a:ext cx="8450260" cy="6010248"/>
          </a:xfrm>
          <a:prstGeom prst="rect">
            <a:avLst/>
          </a:prstGeom>
        </p:spPr>
      </p:pic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1150939" y="6021388"/>
            <a:ext cx="27543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Ausbildung - Übungen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160462" y="6319838"/>
            <a:ext cx="7551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22. Juni:  PKW-Bergung in schwierigem Gelände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0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8" y="4363"/>
            <a:ext cx="8450260" cy="6010248"/>
          </a:xfrm>
          <a:prstGeom prst="rect">
            <a:avLst/>
          </a:prstGeom>
        </p:spPr>
      </p:pic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1150939" y="6021388"/>
            <a:ext cx="27543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Ausbildung - Übungen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160462" y="6319838"/>
            <a:ext cx="7551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22. Juni:  PKW-Bergung in schwierigem Gelände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0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8" y="4363"/>
            <a:ext cx="8450260" cy="6010248"/>
          </a:xfrm>
          <a:prstGeom prst="rect">
            <a:avLst/>
          </a:prstGeom>
        </p:spPr>
      </p:pic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1150939" y="6021388"/>
            <a:ext cx="27543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Ausbildung - Übungen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160462" y="6319838"/>
            <a:ext cx="7551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22. Juni:  PKW-Bergung in schwierigem Gelände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0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8" y="4363"/>
            <a:ext cx="8450260" cy="6010248"/>
          </a:xfrm>
          <a:prstGeom prst="rect">
            <a:avLst/>
          </a:prstGeom>
        </p:spPr>
      </p:pic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1150939" y="6021388"/>
            <a:ext cx="27543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Ausbildung - Übungen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160462" y="6319838"/>
            <a:ext cx="7551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22. Juni:  PKW-Bergung in schwierigem Gelände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0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8" y="4363"/>
            <a:ext cx="8450260" cy="6010248"/>
          </a:xfrm>
          <a:prstGeom prst="rect">
            <a:avLst/>
          </a:prstGeom>
        </p:spPr>
      </p:pic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1150939" y="6021388"/>
            <a:ext cx="27543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Ausbildung - Übungen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160462" y="6319838"/>
            <a:ext cx="7551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22. Juni:  PKW-Bergung in schwierigem Gelände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0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8" y="4363"/>
            <a:ext cx="8450260" cy="6010248"/>
          </a:xfrm>
          <a:prstGeom prst="rect">
            <a:avLst/>
          </a:prstGeom>
        </p:spPr>
      </p:pic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1150939" y="6021388"/>
            <a:ext cx="27543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Ausbildung - Übungen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160462" y="6319838"/>
            <a:ext cx="7551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22. Juni:  PKW-Bergung in schwierigem Gelände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5" name="Rectangle 23"/>
          <p:cNvSpPr>
            <a:spLocks noChangeArrowheads="1"/>
          </p:cNvSpPr>
          <p:nvPr/>
        </p:nvSpPr>
        <p:spPr bwMode="auto">
          <a:xfrm>
            <a:off x="8963025" y="6677025"/>
            <a:ext cx="180975" cy="180975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</p:spTree>
    <p:extLst>
      <p:ext uri="{BB962C8B-B14F-4D97-AF65-F5344CB8AC3E}">
        <p14:creationId xmlns:p14="http://schemas.microsoft.com/office/powerpoint/2010/main" val="41780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1160462" y="6319838"/>
            <a:ext cx="7551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24. August:  Brandeinsatzübung Garagenbrand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8" y="4363"/>
            <a:ext cx="8450261" cy="6010248"/>
          </a:xfrm>
          <a:prstGeom prst="rect">
            <a:avLst/>
          </a:prstGeom>
        </p:spPr>
      </p:pic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1150939" y="6021388"/>
            <a:ext cx="27543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Ausbildung - Übungen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83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8" y="4363"/>
            <a:ext cx="8450260" cy="6010248"/>
          </a:xfrm>
          <a:prstGeom prst="rect">
            <a:avLst/>
          </a:prstGeom>
        </p:spPr>
      </p:pic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1150939" y="6021388"/>
            <a:ext cx="27543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Ausbildung - Übungen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160462" y="6319838"/>
            <a:ext cx="7551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24. August:  Brandeinsatzübung Garagenbrand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092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8" y="4363"/>
            <a:ext cx="8450260" cy="6010248"/>
          </a:xfrm>
          <a:prstGeom prst="rect">
            <a:avLst/>
          </a:prstGeom>
        </p:spPr>
      </p:pic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1150939" y="6021388"/>
            <a:ext cx="27543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Ausbildung - Übungen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160462" y="6319838"/>
            <a:ext cx="7551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24. August:  Brandeinsatzübung Garagenbrand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20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3105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14. – 17. Juli:  Jugendlager in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Pettenbach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766915"/>
            <a:ext cx="9144794" cy="4487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1160463" y="6021388"/>
            <a:ext cx="21971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>
                <a:solidFill>
                  <a:srgbClr val="006666"/>
                </a:solidFill>
              </a:rPr>
              <a:t>Feuerwehrjugend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59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5" grpId="0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8" y="4363"/>
            <a:ext cx="8450260" cy="6010248"/>
          </a:xfrm>
          <a:prstGeom prst="rect">
            <a:avLst/>
          </a:prstGeom>
        </p:spPr>
      </p:pic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1150939" y="6021388"/>
            <a:ext cx="27543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Ausbildung - Übungen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160462" y="6319838"/>
            <a:ext cx="7551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24. August:  Brandeinsatzübung Garagenbrand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20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8" y="4363"/>
            <a:ext cx="8450260" cy="6010248"/>
          </a:xfrm>
          <a:prstGeom prst="rect">
            <a:avLst/>
          </a:prstGeom>
        </p:spPr>
      </p:pic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1150939" y="6021388"/>
            <a:ext cx="27543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Ausbildung - Übungen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160462" y="6319838"/>
            <a:ext cx="7551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24. August:  Brandeinsatzübung Garagenbrand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20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8" y="4363"/>
            <a:ext cx="8450260" cy="6010248"/>
          </a:xfrm>
          <a:prstGeom prst="rect">
            <a:avLst/>
          </a:prstGeom>
        </p:spPr>
      </p:pic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1150939" y="6021388"/>
            <a:ext cx="27543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Ausbildung - Übungen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160462" y="6319838"/>
            <a:ext cx="7551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24. August:  Brandeinsatzübung Garagenbrand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20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8" y="4363"/>
            <a:ext cx="8450260" cy="6010248"/>
          </a:xfrm>
          <a:prstGeom prst="rect">
            <a:avLst/>
          </a:prstGeom>
        </p:spPr>
      </p:pic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1150939" y="6021388"/>
            <a:ext cx="27543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Ausbildung - Übungen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160462" y="6319838"/>
            <a:ext cx="7551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24. August:  Brandeinsatzübung Garagenbrand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20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8" y="4363"/>
            <a:ext cx="8450260" cy="6010248"/>
          </a:xfrm>
          <a:prstGeom prst="rect">
            <a:avLst/>
          </a:prstGeom>
        </p:spPr>
      </p:pic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1150939" y="6021388"/>
            <a:ext cx="27543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Ausbildung - Übungen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160462" y="6319838"/>
            <a:ext cx="7551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24. August:  Brandeinsatzübung Garagenbrand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5" name="Rectangle 23"/>
          <p:cNvSpPr>
            <a:spLocks noChangeArrowheads="1"/>
          </p:cNvSpPr>
          <p:nvPr/>
        </p:nvSpPr>
        <p:spPr bwMode="auto">
          <a:xfrm>
            <a:off x="8963025" y="6677025"/>
            <a:ext cx="180975" cy="180975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</p:spTree>
    <p:extLst>
      <p:ext uri="{BB962C8B-B14F-4D97-AF65-F5344CB8AC3E}">
        <p14:creationId xmlns:p14="http://schemas.microsoft.com/office/powerpoint/2010/main" val="96020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1160462" y="6319838"/>
            <a:ext cx="7551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13. Sept.:  Brandeinsatzübung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Pachner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8" y="4363"/>
            <a:ext cx="8450261" cy="6010248"/>
          </a:xfrm>
          <a:prstGeom prst="rect">
            <a:avLst/>
          </a:prstGeom>
        </p:spPr>
      </p:pic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1150939" y="6021388"/>
            <a:ext cx="27543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Ausbildung - Übungen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83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8" y="4363"/>
            <a:ext cx="8450260" cy="6010248"/>
          </a:xfrm>
          <a:prstGeom prst="rect">
            <a:avLst/>
          </a:prstGeom>
        </p:spPr>
      </p:pic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1150939" y="6021388"/>
            <a:ext cx="27543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Ausbildung - Übungen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160462" y="6319838"/>
            <a:ext cx="7551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13. Sept.:  Brandeinsatzübung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Pachner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092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8" y="4363"/>
            <a:ext cx="8450260" cy="6010248"/>
          </a:xfrm>
          <a:prstGeom prst="rect">
            <a:avLst/>
          </a:prstGeom>
        </p:spPr>
      </p:pic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1150939" y="6021388"/>
            <a:ext cx="27543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Ausbildung - Übungen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160462" y="6319838"/>
            <a:ext cx="7551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13. Sept.:  Brandeinsatzübung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Pachner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54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8" y="4363"/>
            <a:ext cx="8450260" cy="6010248"/>
          </a:xfrm>
          <a:prstGeom prst="rect">
            <a:avLst/>
          </a:prstGeom>
        </p:spPr>
      </p:pic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1150939" y="6021388"/>
            <a:ext cx="27543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Ausbildung - Übungen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160462" y="6319838"/>
            <a:ext cx="7551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13. Sept.:  Brandeinsatzübung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Pachner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54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8" y="4363"/>
            <a:ext cx="8450260" cy="6010248"/>
          </a:xfrm>
          <a:prstGeom prst="rect">
            <a:avLst/>
          </a:prstGeom>
        </p:spPr>
      </p:pic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1150939" y="6021388"/>
            <a:ext cx="27543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Ausbildung - Übungen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160462" y="6319838"/>
            <a:ext cx="7551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13. Sept.:  Brandeinsatzübung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Pachner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54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8" y="5570"/>
            <a:ext cx="8450262" cy="601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1160463" y="6021388"/>
            <a:ext cx="21971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>
                <a:solidFill>
                  <a:srgbClr val="006666"/>
                </a:solidFill>
              </a:rPr>
              <a:t>Feuerwehrjugend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6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14. – 17. Juli:  Jugendlager in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Pettenbach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66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9" y="5570"/>
            <a:ext cx="4225130" cy="601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13975" y="7659"/>
            <a:ext cx="4230025" cy="6017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1150939" y="6021388"/>
            <a:ext cx="27543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Ausbildung - Übungen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1160462" y="6319838"/>
            <a:ext cx="7551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13. Sept.:  Brandeinsatzübung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Pachner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62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8" y="4363"/>
            <a:ext cx="8450260" cy="6010248"/>
          </a:xfrm>
          <a:prstGeom prst="rect">
            <a:avLst/>
          </a:prstGeom>
        </p:spPr>
      </p:pic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1150939" y="6021388"/>
            <a:ext cx="27543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Ausbildung - Übungen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160462" y="6319838"/>
            <a:ext cx="7551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13. Sept.:  Brandeinsatzübung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Pachner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54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8" y="4363"/>
            <a:ext cx="8450260" cy="6010248"/>
          </a:xfrm>
          <a:prstGeom prst="rect">
            <a:avLst/>
          </a:prstGeom>
        </p:spPr>
      </p:pic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1150939" y="6021388"/>
            <a:ext cx="27543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Ausbildung - Übungen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160462" y="6319838"/>
            <a:ext cx="7551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13. Sept.:  Brandeinsatzübung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Pachner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5" name="Rectangle 23"/>
          <p:cNvSpPr>
            <a:spLocks noChangeArrowheads="1"/>
          </p:cNvSpPr>
          <p:nvPr/>
        </p:nvSpPr>
        <p:spPr bwMode="auto">
          <a:xfrm>
            <a:off x="8963025" y="6677025"/>
            <a:ext cx="180975" cy="180975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</p:spTree>
    <p:extLst>
      <p:ext uri="{BB962C8B-B14F-4D97-AF65-F5344CB8AC3E}">
        <p14:creationId xmlns:p14="http://schemas.microsoft.com/office/powerpoint/2010/main" val="366254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1160462" y="6319838"/>
            <a:ext cx="7551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16. Sept.: 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Hotfire</a:t>
            </a:r>
            <a:r>
              <a:rPr lang="de-DE" altLang="de-DE" sz="2400" b="1" dirty="0" smtClean="0">
                <a:solidFill>
                  <a:srgbClr val="006666"/>
                </a:solidFill>
              </a:rPr>
              <a:t> Training im Brandcontainer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8" y="4363"/>
            <a:ext cx="8450261" cy="6010248"/>
          </a:xfrm>
          <a:prstGeom prst="rect">
            <a:avLst/>
          </a:prstGeom>
        </p:spPr>
      </p:pic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1150939" y="6021388"/>
            <a:ext cx="27543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Ausbildung - Übungen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83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8" y="4363"/>
            <a:ext cx="8450260" cy="6010248"/>
          </a:xfrm>
          <a:prstGeom prst="rect">
            <a:avLst/>
          </a:prstGeom>
        </p:spPr>
      </p:pic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1150939" y="6021388"/>
            <a:ext cx="27543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Ausbildung - Übungen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160462" y="6319838"/>
            <a:ext cx="7551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16. Sept.: 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Hotfire</a:t>
            </a:r>
            <a:r>
              <a:rPr lang="de-DE" altLang="de-DE" sz="2400" b="1" dirty="0" smtClean="0">
                <a:solidFill>
                  <a:srgbClr val="006666"/>
                </a:solidFill>
              </a:rPr>
              <a:t> Training im Brandcontainer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092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1150939" y="6021388"/>
            <a:ext cx="27543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Ausbildung - Übungen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160462" y="6319838"/>
            <a:ext cx="7551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16. Sept.: 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Hotfire</a:t>
            </a:r>
            <a:r>
              <a:rPr lang="de-DE" altLang="de-DE" sz="2400" b="1" dirty="0" smtClean="0">
                <a:solidFill>
                  <a:srgbClr val="006666"/>
                </a:solidFill>
              </a:rPr>
              <a:t> Training im Brandcontainer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9" y="5570"/>
            <a:ext cx="4225129" cy="601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13975" y="7659"/>
            <a:ext cx="4230024" cy="6017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077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8" y="4363"/>
            <a:ext cx="8450260" cy="6010248"/>
          </a:xfrm>
          <a:prstGeom prst="rect">
            <a:avLst/>
          </a:prstGeom>
        </p:spPr>
      </p:pic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1150939" y="6021388"/>
            <a:ext cx="27543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Ausbildung - Übungen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160462" y="6319838"/>
            <a:ext cx="7551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16. Sept.: 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Hotfire</a:t>
            </a:r>
            <a:r>
              <a:rPr lang="de-DE" altLang="de-DE" sz="2400" b="1" dirty="0" smtClean="0">
                <a:solidFill>
                  <a:srgbClr val="006666"/>
                </a:solidFill>
              </a:rPr>
              <a:t> Training im Brandcontainer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77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8" y="4363"/>
            <a:ext cx="8450260" cy="6010248"/>
          </a:xfrm>
          <a:prstGeom prst="rect">
            <a:avLst/>
          </a:prstGeom>
        </p:spPr>
      </p:pic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1150939" y="6021388"/>
            <a:ext cx="27543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Ausbildung - Übungen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160462" y="6319838"/>
            <a:ext cx="7551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16. Sept.: 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Hotfire</a:t>
            </a:r>
            <a:r>
              <a:rPr lang="de-DE" altLang="de-DE" sz="2400" b="1" dirty="0" smtClean="0">
                <a:solidFill>
                  <a:srgbClr val="006666"/>
                </a:solidFill>
              </a:rPr>
              <a:t> Training im Brandcontainer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77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8" y="4363"/>
            <a:ext cx="8450260" cy="6010248"/>
          </a:xfrm>
          <a:prstGeom prst="rect">
            <a:avLst/>
          </a:prstGeom>
        </p:spPr>
      </p:pic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1150939" y="6021388"/>
            <a:ext cx="27543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Ausbildung - Übungen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160462" y="6319838"/>
            <a:ext cx="7551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16. Sept.: 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Hotfire</a:t>
            </a:r>
            <a:r>
              <a:rPr lang="de-DE" altLang="de-DE" sz="2400" b="1" dirty="0" smtClean="0">
                <a:solidFill>
                  <a:srgbClr val="006666"/>
                </a:solidFill>
              </a:rPr>
              <a:t> Training im Brandcontainer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77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1150939" y="6021388"/>
            <a:ext cx="27543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Ausbildung - Übungen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160462" y="6319838"/>
            <a:ext cx="7551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16. Sept.: 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Hotfire</a:t>
            </a:r>
            <a:r>
              <a:rPr lang="de-DE" altLang="de-DE" sz="2400" b="1" dirty="0" smtClean="0">
                <a:solidFill>
                  <a:srgbClr val="006666"/>
                </a:solidFill>
              </a:rPr>
              <a:t> Training im Brandcontainer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6330" y="1"/>
            <a:ext cx="4225129" cy="6024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6306" y="1"/>
            <a:ext cx="4230024" cy="6024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23"/>
          <p:cNvSpPr>
            <a:spLocks noChangeArrowheads="1"/>
          </p:cNvSpPr>
          <p:nvPr/>
        </p:nvSpPr>
        <p:spPr bwMode="auto">
          <a:xfrm>
            <a:off x="8963025" y="6677025"/>
            <a:ext cx="180975" cy="180975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</p:spTree>
    <p:extLst>
      <p:ext uri="{BB962C8B-B14F-4D97-AF65-F5344CB8AC3E}">
        <p14:creationId xmlns:p14="http://schemas.microsoft.com/office/powerpoint/2010/main" val="140077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8" y="5570"/>
            <a:ext cx="8450262" cy="601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1160463" y="6021388"/>
            <a:ext cx="21971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>
                <a:solidFill>
                  <a:srgbClr val="006666"/>
                </a:solidFill>
              </a:rPr>
              <a:t>Feuerwehrjugend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6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14. – 17. Juli:  Jugendlager in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Pettenbach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49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1160462" y="6319838"/>
            <a:ext cx="7551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22. Oktober:  Großübung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Ranklleiten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8" y="4363"/>
            <a:ext cx="8450261" cy="6010248"/>
          </a:xfrm>
          <a:prstGeom prst="rect">
            <a:avLst/>
          </a:prstGeom>
        </p:spPr>
      </p:pic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1150939" y="6021388"/>
            <a:ext cx="27543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Ausbildung - Übungen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83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8" y="4363"/>
            <a:ext cx="8450260" cy="6010248"/>
          </a:xfrm>
          <a:prstGeom prst="rect">
            <a:avLst/>
          </a:prstGeom>
        </p:spPr>
      </p:pic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1150939" y="6021388"/>
            <a:ext cx="27543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Ausbildung - Übungen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160462" y="6319838"/>
            <a:ext cx="7551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22. Oktober:  Großübung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Ranklleiten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092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8" y="4363"/>
            <a:ext cx="8450260" cy="6010248"/>
          </a:xfrm>
          <a:prstGeom prst="rect">
            <a:avLst/>
          </a:prstGeom>
        </p:spPr>
      </p:pic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1150939" y="6021388"/>
            <a:ext cx="27543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Ausbildung - Übungen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160462" y="6319838"/>
            <a:ext cx="7551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22. Oktober:  Großübung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Ranklleiten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8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8" y="4363"/>
            <a:ext cx="8450260" cy="6010248"/>
          </a:xfrm>
          <a:prstGeom prst="rect">
            <a:avLst/>
          </a:prstGeom>
        </p:spPr>
      </p:pic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1150939" y="6021388"/>
            <a:ext cx="27543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Ausbildung - Übungen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160462" y="6319838"/>
            <a:ext cx="7551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22. Oktober:  Großübung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Ranklleiten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8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1150939" y="6021388"/>
            <a:ext cx="27543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Ausbildung - Übungen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9" y="5570"/>
            <a:ext cx="4225129" cy="601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13975" y="7659"/>
            <a:ext cx="4230024" cy="6017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1160462" y="6319838"/>
            <a:ext cx="7551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22. Oktober:  Großübung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Ranklleiten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05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8" y="4363"/>
            <a:ext cx="8450260" cy="6010248"/>
          </a:xfrm>
          <a:prstGeom prst="rect">
            <a:avLst/>
          </a:prstGeom>
        </p:spPr>
      </p:pic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1150939" y="6021388"/>
            <a:ext cx="27543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Ausbildung - Übungen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160462" y="6319838"/>
            <a:ext cx="7551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22. Oktober:  Großübung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Ranklleiten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8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8" y="4363"/>
            <a:ext cx="8450260" cy="6010248"/>
          </a:xfrm>
          <a:prstGeom prst="rect">
            <a:avLst/>
          </a:prstGeom>
        </p:spPr>
      </p:pic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1150939" y="6021388"/>
            <a:ext cx="27543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Ausbildung - Übungen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160462" y="6319838"/>
            <a:ext cx="7551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22. Oktober:  Großübung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Ranklleiten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8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8" y="4363"/>
            <a:ext cx="8450260" cy="6010248"/>
          </a:xfrm>
          <a:prstGeom prst="rect">
            <a:avLst/>
          </a:prstGeom>
        </p:spPr>
      </p:pic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1150939" y="6021388"/>
            <a:ext cx="27543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Ausbildung - Übungen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160462" y="6319838"/>
            <a:ext cx="7551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22. Oktober:  Großübung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Ranklleiten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8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8" y="4363"/>
            <a:ext cx="8450260" cy="6010248"/>
          </a:xfrm>
          <a:prstGeom prst="rect">
            <a:avLst/>
          </a:prstGeom>
        </p:spPr>
      </p:pic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1150939" y="6021388"/>
            <a:ext cx="27543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Ausbildung - Übungen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160462" y="6319838"/>
            <a:ext cx="7551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22. Oktober:  Großübung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Ranklleiten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8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8" y="4363"/>
            <a:ext cx="8450260" cy="6010248"/>
          </a:xfrm>
          <a:prstGeom prst="rect">
            <a:avLst/>
          </a:prstGeom>
        </p:spPr>
      </p:pic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1150939" y="6021388"/>
            <a:ext cx="27543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Ausbildung - Übungen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160462" y="6319838"/>
            <a:ext cx="7551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22. Oktober:  Großübung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Ranklleiten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8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3076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3079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3080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81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82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3083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3084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17773" name="Text Box 13"/>
          <p:cNvSpPr txBox="1">
            <a:spLocks noChangeArrowheads="1"/>
          </p:cNvSpPr>
          <p:nvPr/>
        </p:nvSpPr>
        <p:spPr bwMode="auto">
          <a:xfrm>
            <a:off x="647700" y="5984875"/>
            <a:ext cx="84963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4800" b="1">
                <a:solidFill>
                  <a:srgbClr val="00FFFF"/>
                </a:solidFill>
              </a:rPr>
              <a:t>Bericht des Schriftführers</a:t>
            </a:r>
          </a:p>
        </p:txBody>
      </p:sp>
      <p:pic>
        <p:nvPicPr>
          <p:cNvPr id="117774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0"/>
            <a:ext cx="8459787" cy="601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7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17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7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8" y="5570"/>
            <a:ext cx="8450262" cy="601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1160463" y="6021388"/>
            <a:ext cx="21971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>
                <a:solidFill>
                  <a:srgbClr val="006666"/>
                </a:solidFill>
              </a:rPr>
              <a:t>Feuerwehrjugend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6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14. – 17. Juli:  Jugendlager in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Pettenbach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49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8" y="4363"/>
            <a:ext cx="8450260" cy="6010248"/>
          </a:xfrm>
          <a:prstGeom prst="rect">
            <a:avLst/>
          </a:prstGeom>
        </p:spPr>
      </p:pic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1150939" y="6021388"/>
            <a:ext cx="27543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Ausbildung - Übungen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160462" y="6319838"/>
            <a:ext cx="7551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22. Oktober:  Großübung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Ranklleiten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8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8" y="4363"/>
            <a:ext cx="8450261" cy="6010248"/>
          </a:xfrm>
          <a:prstGeom prst="rect">
            <a:avLst/>
          </a:prstGeom>
        </p:spPr>
      </p:pic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1150939" y="6021388"/>
            <a:ext cx="27543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Ausbildung - Übungen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1160462" y="6319838"/>
            <a:ext cx="7551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22. Oktober:  Großübung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Ranklleiten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5" name="Rectangle 23"/>
          <p:cNvSpPr>
            <a:spLocks noChangeArrowheads="1"/>
          </p:cNvSpPr>
          <p:nvPr/>
        </p:nvSpPr>
        <p:spPr bwMode="auto">
          <a:xfrm>
            <a:off x="8963025" y="6677025"/>
            <a:ext cx="180975" cy="180975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</p:spTree>
    <p:extLst>
      <p:ext uri="{BB962C8B-B14F-4D97-AF65-F5344CB8AC3E}">
        <p14:creationId xmlns:p14="http://schemas.microsoft.com/office/powerpoint/2010/main" val="350682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1160462" y="6319838"/>
            <a:ext cx="7551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12. Nov.: Funkübung Abschnitt Kirchdorf-Nord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8" y="4363"/>
            <a:ext cx="8450260" cy="6010247"/>
          </a:xfrm>
          <a:prstGeom prst="rect">
            <a:avLst/>
          </a:prstGeom>
        </p:spPr>
      </p:pic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1150939" y="6021388"/>
            <a:ext cx="27543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Ausbildung - Übungen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09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8" y="4363"/>
            <a:ext cx="8450260" cy="6010248"/>
          </a:xfrm>
          <a:prstGeom prst="rect">
            <a:avLst/>
          </a:prstGeom>
        </p:spPr>
      </p:pic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1150939" y="6021388"/>
            <a:ext cx="27543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Ausbildung - Übungen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160462" y="6319838"/>
            <a:ext cx="7551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12. Nov.: Funkübung Abschnitt Kirchdorf-Nord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26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8" y="4363"/>
            <a:ext cx="8450260" cy="6010248"/>
          </a:xfrm>
          <a:prstGeom prst="rect">
            <a:avLst/>
          </a:prstGeom>
        </p:spPr>
      </p:pic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1150939" y="6021388"/>
            <a:ext cx="27543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Ausbildung - Übungen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160462" y="6319838"/>
            <a:ext cx="7551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>
                <a:solidFill>
                  <a:srgbClr val="006666"/>
                </a:solidFill>
              </a:rPr>
              <a:t>12. Nov.: Funkübung </a:t>
            </a:r>
            <a:r>
              <a:rPr lang="de-DE" altLang="de-DE" sz="2400" b="1" dirty="0" smtClean="0">
                <a:solidFill>
                  <a:srgbClr val="006666"/>
                </a:solidFill>
              </a:rPr>
              <a:t>Abschnitt Kirchdorf-Nord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78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8" y="4363"/>
            <a:ext cx="8450260" cy="6010248"/>
          </a:xfrm>
          <a:prstGeom prst="rect">
            <a:avLst/>
          </a:prstGeom>
        </p:spPr>
      </p:pic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1150939" y="6021388"/>
            <a:ext cx="27543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Ausbildung - Übungen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160462" y="6319838"/>
            <a:ext cx="7551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>
                <a:solidFill>
                  <a:srgbClr val="006666"/>
                </a:solidFill>
              </a:rPr>
              <a:t>12. Nov.: Funkübung </a:t>
            </a:r>
            <a:r>
              <a:rPr lang="de-DE" altLang="de-DE" sz="2400" b="1" dirty="0" smtClean="0">
                <a:solidFill>
                  <a:srgbClr val="006666"/>
                </a:solidFill>
              </a:rPr>
              <a:t>Abschnitt Kirchdorf-Nord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5" name="Rectangle 23"/>
          <p:cNvSpPr>
            <a:spLocks noChangeArrowheads="1"/>
          </p:cNvSpPr>
          <p:nvPr/>
        </p:nvSpPr>
        <p:spPr bwMode="auto">
          <a:xfrm>
            <a:off x="8963025" y="6677025"/>
            <a:ext cx="180975" cy="180975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</p:spTree>
    <p:extLst>
      <p:ext uri="{BB962C8B-B14F-4D97-AF65-F5344CB8AC3E}">
        <p14:creationId xmlns:p14="http://schemas.microsoft.com/office/powerpoint/2010/main" val="369078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1160462" y="6319838"/>
            <a:ext cx="79835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30. Nov.: Überprüfung Steigleitung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Steinfeldenstraße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8" y="4363"/>
            <a:ext cx="8450260" cy="6010247"/>
          </a:xfrm>
          <a:prstGeom prst="rect">
            <a:avLst/>
          </a:prstGeom>
        </p:spPr>
      </p:pic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1150939" y="6021388"/>
            <a:ext cx="27543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Ausbildung - Übungen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63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8" y="4363"/>
            <a:ext cx="8450260" cy="6010248"/>
          </a:xfrm>
          <a:prstGeom prst="rect">
            <a:avLst/>
          </a:prstGeom>
        </p:spPr>
      </p:pic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1150939" y="6021388"/>
            <a:ext cx="27543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Ausbildung - Übungen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160462" y="6319838"/>
            <a:ext cx="79835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>
                <a:solidFill>
                  <a:srgbClr val="006666"/>
                </a:solidFill>
              </a:rPr>
              <a:t>30. Nov.: Überprüfung </a:t>
            </a:r>
            <a:r>
              <a:rPr lang="de-DE" altLang="de-DE" sz="2400" b="1" dirty="0" smtClean="0">
                <a:solidFill>
                  <a:srgbClr val="006666"/>
                </a:solidFill>
              </a:rPr>
              <a:t>Steigleitung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Steinfeldenstraße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59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8" y="4363"/>
            <a:ext cx="8450260" cy="6010248"/>
          </a:xfrm>
          <a:prstGeom prst="rect">
            <a:avLst/>
          </a:prstGeom>
        </p:spPr>
      </p:pic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1150939" y="6021388"/>
            <a:ext cx="27543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Ausbildung - Übungen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1160462" y="6319838"/>
            <a:ext cx="79835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>
                <a:solidFill>
                  <a:srgbClr val="006666"/>
                </a:solidFill>
              </a:rPr>
              <a:t>30. Nov.: Überprüfung </a:t>
            </a:r>
            <a:r>
              <a:rPr lang="de-DE" altLang="de-DE" sz="2400" b="1" dirty="0" smtClean="0">
                <a:solidFill>
                  <a:srgbClr val="006666"/>
                </a:solidFill>
              </a:rPr>
              <a:t>Steigleitung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Steinfeldenstraße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19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394" y="-324"/>
            <a:ext cx="4492825" cy="6391044"/>
          </a:xfrm>
          <a:prstGeom prst="rect">
            <a:avLst/>
          </a:prstGeom>
        </p:spPr>
      </p:pic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1150939" y="6021388"/>
            <a:ext cx="27543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Ausbildung - Übungen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1160462" y="6319838"/>
            <a:ext cx="79835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>
                <a:solidFill>
                  <a:srgbClr val="006666"/>
                </a:solidFill>
              </a:rPr>
              <a:t>30. Nov.: Überprüfung </a:t>
            </a:r>
            <a:r>
              <a:rPr lang="de-DE" altLang="de-DE" sz="2400" b="1" dirty="0" smtClean="0">
                <a:solidFill>
                  <a:srgbClr val="006666"/>
                </a:solidFill>
              </a:rPr>
              <a:t>Steigleitung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Steinfeldenstraße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19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8" y="5570"/>
            <a:ext cx="8450262" cy="601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1160463" y="6021388"/>
            <a:ext cx="21971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>
                <a:solidFill>
                  <a:srgbClr val="006666"/>
                </a:solidFill>
              </a:rPr>
              <a:t>Feuerwehrjugend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6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14. – 17. Juli:  Jugendlager in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Pettenbach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49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8" y="4363"/>
            <a:ext cx="8450260" cy="6010248"/>
          </a:xfrm>
          <a:prstGeom prst="rect">
            <a:avLst/>
          </a:prstGeom>
        </p:spPr>
      </p:pic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1150939" y="6021388"/>
            <a:ext cx="27543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Ausbildung - Übungen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1160462" y="6319838"/>
            <a:ext cx="79835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>
                <a:solidFill>
                  <a:srgbClr val="006666"/>
                </a:solidFill>
              </a:rPr>
              <a:t>30. Nov.: Überprüfung </a:t>
            </a:r>
            <a:r>
              <a:rPr lang="de-DE" altLang="de-DE" sz="2400" b="1" dirty="0" smtClean="0">
                <a:solidFill>
                  <a:srgbClr val="006666"/>
                </a:solidFill>
              </a:rPr>
              <a:t>Steigleitung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Steinfeldenstraße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19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8" y="4363"/>
            <a:ext cx="8450260" cy="6010248"/>
          </a:xfrm>
          <a:prstGeom prst="rect">
            <a:avLst/>
          </a:prstGeom>
        </p:spPr>
      </p:pic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1150939" y="6021388"/>
            <a:ext cx="27543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Ausbildung - Übungen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1160462" y="6319838"/>
            <a:ext cx="79835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>
                <a:solidFill>
                  <a:srgbClr val="006666"/>
                </a:solidFill>
              </a:rPr>
              <a:t>30. Nov.: Überprüfung </a:t>
            </a:r>
            <a:r>
              <a:rPr lang="de-DE" altLang="de-DE" sz="2400" b="1" dirty="0" smtClean="0">
                <a:solidFill>
                  <a:srgbClr val="006666"/>
                </a:solidFill>
              </a:rPr>
              <a:t>Steigleitung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Steinfeldenstraße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19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3" y="11140"/>
            <a:ext cx="4225130" cy="6010248"/>
          </a:xfrm>
          <a:prstGeom prst="rect">
            <a:avLst/>
          </a:prstGeom>
        </p:spPr>
      </p:pic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1150939" y="6021388"/>
            <a:ext cx="27543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Ausbildung - Übungen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343" y="11140"/>
            <a:ext cx="4234657" cy="601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23"/>
          <p:cNvSpPr>
            <a:spLocks noChangeArrowheads="1"/>
          </p:cNvSpPr>
          <p:nvPr/>
        </p:nvSpPr>
        <p:spPr bwMode="auto">
          <a:xfrm>
            <a:off x="8963025" y="6677025"/>
            <a:ext cx="180975" cy="180975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1160462" y="6319838"/>
            <a:ext cx="79835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>
                <a:solidFill>
                  <a:srgbClr val="006666"/>
                </a:solidFill>
              </a:rPr>
              <a:t>30. Nov.: Überprüfung </a:t>
            </a:r>
            <a:r>
              <a:rPr lang="de-DE" altLang="de-DE" sz="2400" b="1" dirty="0" smtClean="0">
                <a:solidFill>
                  <a:srgbClr val="006666"/>
                </a:solidFill>
              </a:rPr>
              <a:t>Steigleitung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Steinfeldenstraße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19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69987" name="Text Box 3"/>
          <p:cNvSpPr txBox="1">
            <a:spLocks noChangeArrowheads="1"/>
          </p:cNvSpPr>
          <p:nvPr/>
        </p:nvSpPr>
        <p:spPr bwMode="auto">
          <a:xfrm>
            <a:off x="0" y="6308725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1800" b="1">
                <a:solidFill>
                  <a:srgbClr val="00FFFF"/>
                </a:solidFill>
              </a:rPr>
              <a:t>Ende Bericht des Kdt-StV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10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10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1015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1016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1017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1018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1019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1020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812043" name="Text Box 11"/>
          <p:cNvSpPr txBox="1">
            <a:spLocks noChangeArrowheads="1"/>
          </p:cNvSpPr>
          <p:nvPr/>
        </p:nvSpPr>
        <p:spPr bwMode="auto">
          <a:xfrm>
            <a:off x="627856" y="5984875"/>
            <a:ext cx="8516144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4800" b="1" dirty="0">
                <a:solidFill>
                  <a:srgbClr val="00FFFF"/>
                </a:solidFill>
              </a:rPr>
              <a:t>Bericht des Kommandanten</a:t>
            </a:r>
          </a:p>
        </p:txBody>
      </p:sp>
      <p:pic>
        <p:nvPicPr>
          <p:cNvPr id="812047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4213" y="6413"/>
            <a:ext cx="8459787" cy="6011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12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12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2043" grpId="0"/>
    </p:bld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2039" name="Text Box 34"/>
          <p:cNvSpPr txBox="1">
            <a:spLocks noChangeArrowheads="1"/>
          </p:cNvSpPr>
          <p:nvPr/>
        </p:nvSpPr>
        <p:spPr bwMode="auto">
          <a:xfrm>
            <a:off x="1150938" y="6021388"/>
            <a:ext cx="15128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solidFill>
                  <a:srgbClr val="006666"/>
                </a:solidFill>
              </a:rPr>
              <a:t>Einsätze</a:t>
            </a:r>
            <a:endParaRPr lang="de-DE" altLang="de-DE" sz="2400" b="1">
              <a:solidFill>
                <a:srgbClr val="006666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8" y="213677"/>
            <a:ext cx="8459787" cy="5594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3. März:  PKW-Bergung nach Schneeglätte-Unfall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58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2039" name="Text Box 34"/>
          <p:cNvSpPr txBox="1">
            <a:spLocks noChangeArrowheads="1"/>
          </p:cNvSpPr>
          <p:nvPr/>
        </p:nvSpPr>
        <p:spPr bwMode="auto">
          <a:xfrm>
            <a:off x="1150938" y="6021388"/>
            <a:ext cx="15128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solidFill>
                  <a:srgbClr val="006666"/>
                </a:solidFill>
              </a:rPr>
              <a:t>Einsätze</a:t>
            </a:r>
            <a:endParaRPr lang="de-DE" altLang="de-DE" sz="2400" b="1">
              <a:solidFill>
                <a:srgbClr val="006666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88" y="186531"/>
            <a:ext cx="8461912" cy="5648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3. März:  PKW-Bergung nach Schneeglätte-Unfall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939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2039" name="Text Box 34"/>
          <p:cNvSpPr txBox="1">
            <a:spLocks noChangeArrowheads="1"/>
          </p:cNvSpPr>
          <p:nvPr/>
        </p:nvSpPr>
        <p:spPr bwMode="auto">
          <a:xfrm>
            <a:off x="1150938" y="6021388"/>
            <a:ext cx="15128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solidFill>
                  <a:srgbClr val="006666"/>
                </a:solidFill>
              </a:rPr>
              <a:t>Einsätze</a:t>
            </a:r>
            <a:endParaRPr lang="de-DE" altLang="de-DE" sz="2400" b="1">
              <a:solidFill>
                <a:srgbClr val="006666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8" y="338612"/>
            <a:ext cx="8450262" cy="5355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3. März:  PKW-Bergung nach Schneeglätte-Unfall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5" name="Rectangle 23"/>
          <p:cNvSpPr>
            <a:spLocks noChangeArrowheads="1"/>
          </p:cNvSpPr>
          <p:nvPr/>
        </p:nvSpPr>
        <p:spPr bwMode="auto">
          <a:xfrm>
            <a:off x="8963025" y="6677025"/>
            <a:ext cx="180975" cy="180975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3105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4. April:  PKW von Fahrbahn abgekommen 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72039" name="Text Box 34"/>
          <p:cNvSpPr txBox="1">
            <a:spLocks noChangeArrowheads="1"/>
          </p:cNvSpPr>
          <p:nvPr/>
        </p:nvSpPr>
        <p:spPr bwMode="auto">
          <a:xfrm>
            <a:off x="1150938" y="6021388"/>
            <a:ext cx="15128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solidFill>
                  <a:srgbClr val="006666"/>
                </a:solidFill>
              </a:rPr>
              <a:t>Einsätze</a:t>
            </a:r>
            <a:endParaRPr lang="de-DE" altLang="de-DE" sz="2400" b="1">
              <a:solidFill>
                <a:srgbClr val="006666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8" y="0"/>
            <a:ext cx="8450262" cy="6010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13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5" grpId="0"/>
    </p:bld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3105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4. April:  PKW von Fahrbahn abgekommen 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72039" name="Text Box 34"/>
          <p:cNvSpPr txBox="1">
            <a:spLocks noChangeArrowheads="1"/>
          </p:cNvSpPr>
          <p:nvPr/>
        </p:nvSpPr>
        <p:spPr bwMode="auto">
          <a:xfrm>
            <a:off x="1150938" y="6021388"/>
            <a:ext cx="15128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solidFill>
                  <a:srgbClr val="006666"/>
                </a:solidFill>
              </a:rPr>
              <a:t>Einsätze</a:t>
            </a:r>
            <a:endParaRPr lang="de-DE" altLang="de-DE" sz="2400" b="1">
              <a:solidFill>
                <a:srgbClr val="006666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8" y="0"/>
            <a:ext cx="8450262" cy="602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121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8" y="5570"/>
            <a:ext cx="8450262" cy="601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1160463" y="6021388"/>
            <a:ext cx="21971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>
                <a:solidFill>
                  <a:srgbClr val="006666"/>
                </a:solidFill>
              </a:rPr>
              <a:t>Feuerwehrjugend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6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14. – 17. Juli:  Jugendlager in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Pettenbach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49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3105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4. April:  PKW von Fahrbahn abgekommen 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72039" name="Text Box 34"/>
          <p:cNvSpPr txBox="1">
            <a:spLocks noChangeArrowheads="1"/>
          </p:cNvSpPr>
          <p:nvPr/>
        </p:nvSpPr>
        <p:spPr bwMode="auto">
          <a:xfrm>
            <a:off x="1150938" y="6021388"/>
            <a:ext cx="15128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solidFill>
                  <a:srgbClr val="006666"/>
                </a:solidFill>
              </a:rPr>
              <a:t>Einsätze</a:t>
            </a:r>
            <a:endParaRPr lang="de-DE" altLang="de-DE" sz="2400" b="1">
              <a:solidFill>
                <a:srgbClr val="006666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8" y="0"/>
            <a:ext cx="8450262" cy="602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23"/>
          <p:cNvSpPr>
            <a:spLocks noChangeArrowheads="1"/>
          </p:cNvSpPr>
          <p:nvPr/>
        </p:nvSpPr>
        <p:spPr bwMode="auto">
          <a:xfrm>
            <a:off x="8963025" y="6677025"/>
            <a:ext cx="180975" cy="180975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</p:spTree>
    <p:extLst>
      <p:ext uri="{BB962C8B-B14F-4D97-AF65-F5344CB8AC3E}">
        <p14:creationId xmlns:p14="http://schemas.microsoft.com/office/powerpoint/2010/main" val="2131604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2039" name="Text Box 34"/>
          <p:cNvSpPr txBox="1">
            <a:spLocks noChangeArrowheads="1"/>
          </p:cNvSpPr>
          <p:nvPr/>
        </p:nvSpPr>
        <p:spPr bwMode="auto">
          <a:xfrm>
            <a:off x="1150938" y="6021388"/>
            <a:ext cx="15128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solidFill>
                  <a:srgbClr val="006666"/>
                </a:solidFill>
              </a:rPr>
              <a:t>Einsätze</a:t>
            </a:r>
            <a:endParaRPr lang="de-DE" altLang="de-DE" sz="2400" b="1">
              <a:solidFill>
                <a:srgbClr val="006666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8" y="0"/>
            <a:ext cx="8473369" cy="602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8. Juni:  Crash auf der Ziehbergstraße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96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2039" name="Text Box 34"/>
          <p:cNvSpPr txBox="1">
            <a:spLocks noChangeArrowheads="1"/>
          </p:cNvSpPr>
          <p:nvPr/>
        </p:nvSpPr>
        <p:spPr bwMode="auto">
          <a:xfrm>
            <a:off x="1150938" y="6021388"/>
            <a:ext cx="15128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solidFill>
                  <a:srgbClr val="006666"/>
                </a:solidFill>
              </a:rPr>
              <a:t>Einsätze</a:t>
            </a:r>
            <a:endParaRPr lang="de-DE" altLang="de-DE" sz="2400" b="1">
              <a:solidFill>
                <a:srgbClr val="006666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8" y="0"/>
            <a:ext cx="8450262" cy="602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8. Juni:  Crash auf der Ziehbergstraße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58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2039" name="Text Box 34"/>
          <p:cNvSpPr txBox="1">
            <a:spLocks noChangeArrowheads="1"/>
          </p:cNvSpPr>
          <p:nvPr/>
        </p:nvSpPr>
        <p:spPr bwMode="auto">
          <a:xfrm>
            <a:off x="1150938" y="6021388"/>
            <a:ext cx="15128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solidFill>
                  <a:srgbClr val="006666"/>
                </a:solidFill>
              </a:rPr>
              <a:t>Einsätze</a:t>
            </a:r>
            <a:endParaRPr lang="de-DE" altLang="de-DE" sz="2400" b="1">
              <a:solidFill>
                <a:srgbClr val="006666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69142" y="0"/>
            <a:ext cx="5576076" cy="602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8. Juni:  Crash auf der Ziehbergstraße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954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2039" name="Text Box 34"/>
          <p:cNvSpPr txBox="1">
            <a:spLocks noChangeArrowheads="1"/>
          </p:cNvSpPr>
          <p:nvPr/>
        </p:nvSpPr>
        <p:spPr bwMode="auto">
          <a:xfrm>
            <a:off x="1150938" y="6021388"/>
            <a:ext cx="15128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solidFill>
                  <a:srgbClr val="006666"/>
                </a:solidFill>
              </a:rPr>
              <a:t>Einsätze</a:t>
            </a:r>
            <a:endParaRPr lang="de-DE" altLang="de-DE" sz="2400" b="1">
              <a:solidFill>
                <a:srgbClr val="006666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4213" y="0"/>
            <a:ext cx="8459787" cy="602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8. Juni:  Crash auf der Ziehbergstraße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6" name="Rectangle 23"/>
          <p:cNvSpPr>
            <a:spLocks noChangeArrowheads="1"/>
          </p:cNvSpPr>
          <p:nvPr/>
        </p:nvSpPr>
        <p:spPr bwMode="auto">
          <a:xfrm>
            <a:off x="8963025" y="6677025"/>
            <a:ext cx="180975" cy="180975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</p:spTree>
    <p:extLst>
      <p:ext uri="{BB962C8B-B14F-4D97-AF65-F5344CB8AC3E}">
        <p14:creationId xmlns:p14="http://schemas.microsoft.com/office/powerpoint/2010/main" val="3777671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2039" name="Text Box 34"/>
          <p:cNvSpPr txBox="1">
            <a:spLocks noChangeArrowheads="1"/>
          </p:cNvSpPr>
          <p:nvPr/>
        </p:nvSpPr>
        <p:spPr bwMode="auto">
          <a:xfrm>
            <a:off x="1150938" y="6021388"/>
            <a:ext cx="15128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solidFill>
                  <a:srgbClr val="006666"/>
                </a:solidFill>
              </a:rPr>
              <a:t>Einsätze</a:t>
            </a:r>
            <a:endParaRPr lang="de-DE" altLang="de-DE" sz="2400" b="1">
              <a:solidFill>
                <a:srgbClr val="006666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8" y="0"/>
            <a:ext cx="8450262" cy="602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19. Juni:  Großbrand Schützenhub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96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2039" name="Text Box 34"/>
          <p:cNvSpPr txBox="1">
            <a:spLocks noChangeArrowheads="1"/>
          </p:cNvSpPr>
          <p:nvPr/>
        </p:nvSpPr>
        <p:spPr bwMode="auto">
          <a:xfrm>
            <a:off x="1150938" y="6021388"/>
            <a:ext cx="15128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solidFill>
                  <a:srgbClr val="006666"/>
                </a:solidFill>
              </a:rPr>
              <a:t>Einsätze</a:t>
            </a:r>
            <a:endParaRPr lang="de-DE" altLang="de-DE" sz="2400" b="1">
              <a:solidFill>
                <a:srgbClr val="006666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8" y="0"/>
            <a:ext cx="8450262" cy="602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19. Juni:  Großbrand Schützenhub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58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2039" name="Text Box 34"/>
          <p:cNvSpPr txBox="1">
            <a:spLocks noChangeArrowheads="1"/>
          </p:cNvSpPr>
          <p:nvPr/>
        </p:nvSpPr>
        <p:spPr bwMode="auto">
          <a:xfrm>
            <a:off x="1150938" y="6021388"/>
            <a:ext cx="15128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solidFill>
                  <a:srgbClr val="006666"/>
                </a:solidFill>
              </a:rPr>
              <a:t>Einsätze</a:t>
            </a:r>
            <a:endParaRPr lang="de-DE" altLang="de-DE" sz="2400" b="1">
              <a:solidFill>
                <a:srgbClr val="006666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8" y="0"/>
            <a:ext cx="8450262" cy="602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19. Juni:  Großbrand Schützenhub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671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2039" name="Text Box 34"/>
          <p:cNvSpPr txBox="1">
            <a:spLocks noChangeArrowheads="1"/>
          </p:cNvSpPr>
          <p:nvPr/>
        </p:nvSpPr>
        <p:spPr bwMode="auto">
          <a:xfrm>
            <a:off x="1150938" y="6021388"/>
            <a:ext cx="15128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solidFill>
                  <a:srgbClr val="006666"/>
                </a:solidFill>
              </a:rPr>
              <a:t>Einsätze</a:t>
            </a:r>
            <a:endParaRPr lang="de-DE" altLang="de-DE" sz="2400" b="1">
              <a:solidFill>
                <a:srgbClr val="006666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8" y="0"/>
            <a:ext cx="8450262" cy="602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19. Juni:  Großbrand Schützenhub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80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2039" name="Text Box 34"/>
          <p:cNvSpPr txBox="1">
            <a:spLocks noChangeArrowheads="1"/>
          </p:cNvSpPr>
          <p:nvPr/>
        </p:nvSpPr>
        <p:spPr bwMode="auto">
          <a:xfrm>
            <a:off x="1150938" y="6021388"/>
            <a:ext cx="15128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solidFill>
                  <a:srgbClr val="006666"/>
                </a:solidFill>
              </a:rPr>
              <a:t>Einsätze</a:t>
            </a:r>
            <a:endParaRPr lang="de-DE" altLang="de-DE" sz="2400" b="1">
              <a:solidFill>
                <a:srgbClr val="006666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8" y="0"/>
            <a:ext cx="8450262" cy="602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19. Juni:  Großbrand Schützenhub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80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8" y="5570"/>
            <a:ext cx="8450262" cy="601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1160463" y="6021388"/>
            <a:ext cx="21971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>
                <a:solidFill>
                  <a:srgbClr val="006666"/>
                </a:solidFill>
              </a:rPr>
              <a:t>Feuerwehrjugend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6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14. – 17. Juli:  Jugendlager in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Pettenbach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49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2039" name="Text Box 34"/>
          <p:cNvSpPr txBox="1">
            <a:spLocks noChangeArrowheads="1"/>
          </p:cNvSpPr>
          <p:nvPr/>
        </p:nvSpPr>
        <p:spPr bwMode="auto">
          <a:xfrm>
            <a:off x="1150938" y="6021388"/>
            <a:ext cx="15128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solidFill>
                  <a:srgbClr val="006666"/>
                </a:solidFill>
              </a:rPr>
              <a:t>Einsätze</a:t>
            </a:r>
            <a:endParaRPr lang="de-DE" altLang="de-DE" sz="2400" b="1">
              <a:solidFill>
                <a:srgbClr val="006666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8" y="0"/>
            <a:ext cx="8450262" cy="602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19. Juni:  Großbrand Schützenhub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80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2039" name="Text Box 34"/>
          <p:cNvSpPr txBox="1">
            <a:spLocks noChangeArrowheads="1"/>
          </p:cNvSpPr>
          <p:nvPr/>
        </p:nvSpPr>
        <p:spPr bwMode="auto">
          <a:xfrm>
            <a:off x="1150938" y="6021388"/>
            <a:ext cx="15128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solidFill>
                  <a:srgbClr val="006666"/>
                </a:solidFill>
              </a:rPr>
              <a:t>Einsätze</a:t>
            </a:r>
            <a:endParaRPr lang="de-DE" altLang="de-DE" sz="2400" b="1">
              <a:solidFill>
                <a:srgbClr val="006666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8" y="-1"/>
            <a:ext cx="8450262" cy="6021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19. Juni:  Großbrand Schützenhub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6" name="Rectangle 23"/>
          <p:cNvSpPr>
            <a:spLocks noChangeArrowheads="1"/>
          </p:cNvSpPr>
          <p:nvPr/>
        </p:nvSpPr>
        <p:spPr bwMode="auto">
          <a:xfrm>
            <a:off x="8963025" y="6677025"/>
            <a:ext cx="180975" cy="180975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</p:spTree>
    <p:extLst>
      <p:ext uri="{BB962C8B-B14F-4D97-AF65-F5344CB8AC3E}">
        <p14:creationId xmlns:p14="http://schemas.microsoft.com/office/powerpoint/2010/main" val="2655343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2039" name="Text Box 34"/>
          <p:cNvSpPr txBox="1">
            <a:spLocks noChangeArrowheads="1"/>
          </p:cNvSpPr>
          <p:nvPr/>
        </p:nvSpPr>
        <p:spPr bwMode="auto">
          <a:xfrm>
            <a:off x="1150938" y="6021388"/>
            <a:ext cx="15128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solidFill>
                  <a:srgbClr val="006666"/>
                </a:solidFill>
              </a:rPr>
              <a:t>Einsätze</a:t>
            </a:r>
            <a:endParaRPr lang="de-DE" altLang="de-DE" sz="2400" b="1">
              <a:solidFill>
                <a:srgbClr val="006666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9" y="0"/>
            <a:ext cx="8450262" cy="602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33"/>
          <p:cNvSpPr txBox="1">
            <a:spLocks noChangeArrowheads="1"/>
          </p:cNvSpPr>
          <p:nvPr/>
        </p:nvSpPr>
        <p:spPr bwMode="auto">
          <a:xfrm>
            <a:off x="693739" y="6273800"/>
            <a:ext cx="834231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12. Juli: Überschwemmung nach Unwetter Fa. Poly-Clip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408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2039" name="Text Box 34"/>
          <p:cNvSpPr txBox="1">
            <a:spLocks noChangeArrowheads="1"/>
          </p:cNvSpPr>
          <p:nvPr/>
        </p:nvSpPr>
        <p:spPr bwMode="auto">
          <a:xfrm>
            <a:off x="1150938" y="6021388"/>
            <a:ext cx="15128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solidFill>
                  <a:srgbClr val="006666"/>
                </a:solidFill>
              </a:rPr>
              <a:t>Einsätze</a:t>
            </a:r>
            <a:endParaRPr lang="de-DE" altLang="de-DE" sz="2400" b="1">
              <a:solidFill>
                <a:srgbClr val="006666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8" y="0"/>
            <a:ext cx="8450262" cy="602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33"/>
          <p:cNvSpPr txBox="1">
            <a:spLocks noChangeArrowheads="1"/>
          </p:cNvSpPr>
          <p:nvPr/>
        </p:nvSpPr>
        <p:spPr bwMode="auto">
          <a:xfrm>
            <a:off x="693739" y="6273800"/>
            <a:ext cx="834231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12. Juli: Überschwemmung nach Unwetter Fa. Poly-Clip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449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2039" name="Text Box 34"/>
          <p:cNvSpPr txBox="1">
            <a:spLocks noChangeArrowheads="1"/>
          </p:cNvSpPr>
          <p:nvPr/>
        </p:nvSpPr>
        <p:spPr bwMode="auto">
          <a:xfrm>
            <a:off x="1150938" y="6021388"/>
            <a:ext cx="15128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solidFill>
                  <a:srgbClr val="006666"/>
                </a:solidFill>
              </a:rPr>
              <a:t>Einsätze</a:t>
            </a:r>
            <a:endParaRPr lang="de-DE" altLang="de-DE" sz="2400" b="1">
              <a:solidFill>
                <a:srgbClr val="006666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4213" y="0"/>
            <a:ext cx="8459787" cy="602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33"/>
          <p:cNvSpPr txBox="1">
            <a:spLocks noChangeArrowheads="1"/>
          </p:cNvSpPr>
          <p:nvPr/>
        </p:nvSpPr>
        <p:spPr bwMode="auto">
          <a:xfrm>
            <a:off x="693739" y="6273800"/>
            <a:ext cx="834231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12. Juli: Überschwemmung nach Unwetter Fa. Poly-Clip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97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2039" name="Text Box 34"/>
          <p:cNvSpPr txBox="1">
            <a:spLocks noChangeArrowheads="1"/>
          </p:cNvSpPr>
          <p:nvPr/>
        </p:nvSpPr>
        <p:spPr bwMode="auto">
          <a:xfrm>
            <a:off x="1150938" y="6021388"/>
            <a:ext cx="15128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solidFill>
                  <a:srgbClr val="006666"/>
                </a:solidFill>
              </a:rPr>
              <a:t>Einsätze</a:t>
            </a:r>
            <a:endParaRPr lang="de-DE" altLang="de-DE" sz="2400" b="1">
              <a:solidFill>
                <a:srgbClr val="006666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7" y="0"/>
            <a:ext cx="8450263" cy="602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23"/>
          <p:cNvSpPr>
            <a:spLocks noChangeArrowheads="1"/>
          </p:cNvSpPr>
          <p:nvPr/>
        </p:nvSpPr>
        <p:spPr bwMode="auto">
          <a:xfrm>
            <a:off x="8963025" y="6677025"/>
            <a:ext cx="180975" cy="180975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693739" y="6273800"/>
            <a:ext cx="834231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12. Juli: Überschwemmung nach Unwetter Fa. Poly-Clip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97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2039" name="Text Box 34"/>
          <p:cNvSpPr txBox="1">
            <a:spLocks noChangeArrowheads="1"/>
          </p:cNvSpPr>
          <p:nvPr/>
        </p:nvSpPr>
        <p:spPr bwMode="auto">
          <a:xfrm>
            <a:off x="865188" y="6021388"/>
            <a:ext cx="15128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>
                <a:solidFill>
                  <a:srgbClr val="006666"/>
                </a:solidFill>
              </a:rPr>
              <a:t>Einsätze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4213" y="0"/>
            <a:ext cx="8459787" cy="602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33"/>
          <p:cNvSpPr txBox="1">
            <a:spLocks noChangeArrowheads="1"/>
          </p:cNvSpPr>
          <p:nvPr/>
        </p:nvSpPr>
        <p:spPr bwMode="auto">
          <a:xfrm>
            <a:off x="86518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24. Juli: Hilfeleistung nach Unwetter in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Laakirchen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53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8" y="0"/>
            <a:ext cx="8450262" cy="602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34"/>
          <p:cNvSpPr txBox="1">
            <a:spLocks noChangeArrowheads="1"/>
          </p:cNvSpPr>
          <p:nvPr/>
        </p:nvSpPr>
        <p:spPr bwMode="auto">
          <a:xfrm>
            <a:off x="865188" y="6021388"/>
            <a:ext cx="15128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>
                <a:solidFill>
                  <a:srgbClr val="006666"/>
                </a:solidFill>
              </a:rPr>
              <a:t>Einsätze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8" name="Text Box 33"/>
          <p:cNvSpPr txBox="1">
            <a:spLocks noChangeArrowheads="1"/>
          </p:cNvSpPr>
          <p:nvPr/>
        </p:nvSpPr>
        <p:spPr bwMode="auto">
          <a:xfrm>
            <a:off x="86518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24. Juli: Hilfeleistung nach Unwetter in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Laakirchen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249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01490" y="0"/>
            <a:ext cx="4432760" cy="6300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34"/>
          <p:cNvSpPr txBox="1">
            <a:spLocks noChangeArrowheads="1"/>
          </p:cNvSpPr>
          <p:nvPr/>
        </p:nvSpPr>
        <p:spPr bwMode="auto">
          <a:xfrm>
            <a:off x="865188" y="6021388"/>
            <a:ext cx="15128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>
                <a:solidFill>
                  <a:srgbClr val="006666"/>
                </a:solidFill>
              </a:rPr>
              <a:t>Einsätze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86518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24. Juli: Hilfeleistung nach Unwetter in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Laakirchen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28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8" y="0"/>
            <a:ext cx="8450262" cy="602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34"/>
          <p:cNvSpPr txBox="1">
            <a:spLocks noChangeArrowheads="1"/>
          </p:cNvSpPr>
          <p:nvPr/>
        </p:nvSpPr>
        <p:spPr bwMode="auto">
          <a:xfrm>
            <a:off x="865188" y="6021388"/>
            <a:ext cx="15128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>
                <a:solidFill>
                  <a:srgbClr val="006666"/>
                </a:solidFill>
              </a:rPr>
              <a:t>Einsätze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86518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24. Juli: Hilfeleistung nach Unwetter in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Laakirchen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28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8" y="5570"/>
            <a:ext cx="8450262" cy="601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1160463" y="6021388"/>
            <a:ext cx="21971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>
                <a:solidFill>
                  <a:srgbClr val="006666"/>
                </a:solidFill>
              </a:rPr>
              <a:t>Feuerwehrjugend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6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14. – 17. Juli:  Jugendlager in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Pettenbach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49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8" y="0"/>
            <a:ext cx="8450262" cy="602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34"/>
          <p:cNvSpPr txBox="1">
            <a:spLocks noChangeArrowheads="1"/>
          </p:cNvSpPr>
          <p:nvPr/>
        </p:nvSpPr>
        <p:spPr bwMode="auto">
          <a:xfrm>
            <a:off x="865188" y="6021388"/>
            <a:ext cx="15128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>
                <a:solidFill>
                  <a:srgbClr val="006666"/>
                </a:solidFill>
              </a:rPr>
              <a:t>Einsätze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86518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24. Juli: Hilfeleistung nach Unwetter in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Laakirchen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28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8" y="0"/>
            <a:ext cx="8450262" cy="602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34"/>
          <p:cNvSpPr txBox="1">
            <a:spLocks noChangeArrowheads="1"/>
          </p:cNvSpPr>
          <p:nvPr/>
        </p:nvSpPr>
        <p:spPr bwMode="auto">
          <a:xfrm>
            <a:off x="865188" y="6021388"/>
            <a:ext cx="15128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>
                <a:solidFill>
                  <a:srgbClr val="006666"/>
                </a:solidFill>
              </a:rPr>
              <a:t>Einsätze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86518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24. Juli: Hilfeleistung nach Unwetter in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Laakirchen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6" name="Rectangle 23"/>
          <p:cNvSpPr>
            <a:spLocks noChangeArrowheads="1"/>
          </p:cNvSpPr>
          <p:nvPr/>
        </p:nvSpPr>
        <p:spPr bwMode="auto">
          <a:xfrm>
            <a:off x="8963025" y="6677025"/>
            <a:ext cx="180975" cy="180975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</p:spTree>
    <p:extLst>
      <p:ext uri="{BB962C8B-B14F-4D97-AF65-F5344CB8AC3E}">
        <p14:creationId xmlns:p14="http://schemas.microsoft.com/office/powerpoint/2010/main" val="310228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2039" name="Text Box 34"/>
          <p:cNvSpPr txBox="1">
            <a:spLocks noChangeArrowheads="1"/>
          </p:cNvSpPr>
          <p:nvPr/>
        </p:nvSpPr>
        <p:spPr bwMode="auto">
          <a:xfrm>
            <a:off x="1150938" y="6021388"/>
            <a:ext cx="15128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solidFill>
                  <a:srgbClr val="006666"/>
                </a:solidFill>
              </a:rPr>
              <a:t>Einsätze</a:t>
            </a:r>
            <a:endParaRPr lang="de-DE" altLang="de-DE" sz="2400" b="1">
              <a:solidFill>
                <a:srgbClr val="006666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4213" y="0"/>
            <a:ext cx="8473368" cy="602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25. Juli:  Umgestürzter Baum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53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2039" name="Text Box 34"/>
          <p:cNvSpPr txBox="1">
            <a:spLocks noChangeArrowheads="1"/>
          </p:cNvSpPr>
          <p:nvPr/>
        </p:nvSpPr>
        <p:spPr bwMode="auto">
          <a:xfrm>
            <a:off x="1150938" y="6021388"/>
            <a:ext cx="15128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solidFill>
                  <a:srgbClr val="006666"/>
                </a:solidFill>
              </a:rPr>
              <a:t>Einsätze</a:t>
            </a:r>
            <a:endParaRPr lang="de-DE" altLang="de-DE" sz="2400" b="1">
              <a:solidFill>
                <a:srgbClr val="006666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8" y="0"/>
            <a:ext cx="8450262" cy="602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25. Juli:  Umgestürzter Baum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5" name="Rectangle 23"/>
          <p:cNvSpPr>
            <a:spLocks noChangeArrowheads="1"/>
          </p:cNvSpPr>
          <p:nvPr/>
        </p:nvSpPr>
        <p:spPr bwMode="auto">
          <a:xfrm>
            <a:off x="8963025" y="6677025"/>
            <a:ext cx="180975" cy="180975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</p:spTree>
    <p:extLst>
      <p:ext uri="{BB962C8B-B14F-4D97-AF65-F5344CB8AC3E}">
        <p14:creationId xmlns:p14="http://schemas.microsoft.com/office/powerpoint/2010/main" val="1056249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2039" name="Text Box 34"/>
          <p:cNvSpPr txBox="1">
            <a:spLocks noChangeArrowheads="1"/>
          </p:cNvSpPr>
          <p:nvPr/>
        </p:nvSpPr>
        <p:spPr bwMode="auto">
          <a:xfrm>
            <a:off x="1150938" y="6021388"/>
            <a:ext cx="15128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solidFill>
                  <a:srgbClr val="006666"/>
                </a:solidFill>
              </a:rPr>
              <a:t>Einsätze</a:t>
            </a:r>
            <a:endParaRPr lang="de-DE" altLang="de-DE" sz="2400" b="1">
              <a:solidFill>
                <a:srgbClr val="006666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9" y="0"/>
            <a:ext cx="8450262" cy="602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28. Juli:  1.5 km Ölspur Ziehbergstraße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53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2039" name="Text Box 34"/>
          <p:cNvSpPr txBox="1">
            <a:spLocks noChangeArrowheads="1"/>
          </p:cNvSpPr>
          <p:nvPr/>
        </p:nvSpPr>
        <p:spPr bwMode="auto">
          <a:xfrm>
            <a:off x="1150938" y="6021388"/>
            <a:ext cx="15128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solidFill>
                  <a:srgbClr val="006666"/>
                </a:solidFill>
              </a:rPr>
              <a:t>Einsätze</a:t>
            </a:r>
            <a:endParaRPr lang="de-DE" altLang="de-DE" sz="2400" b="1">
              <a:solidFill>
                <a:srgbClr val="006666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8" y="0"/>
            <a:ext cx="8450262" cy="602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28. Juli:  1.5 km Ölspur Ziehbergstraße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5" name="Rectangle 23"/>
          <p:cNvSpPr>
            <a:spLocks noChangeArrowheads="1"/>
          </p:cNvSpPr>
          <p:nvPr/>
        </p:nvSpPr>
        <p:spPr bwMode="auto">
          <a:xfrm>
            <a:off x="8963025" y="6677025"/>
            <a:ext cx="180975" cy="180975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</p:spTree>
    <p:extLst>
      <p:ext uri="{BB962C8B-B14F-4D97-AF65-F5344CB8AC3E}">
        <p14:creationId xmlns:p14="http://schemas.microsoft.com/office/powerpoint/2010/main" val="1056249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2039" name="Text Box 34"/>
          <p:cNvSpPr txBox="1">
            <a:spLocks noChangeArrowheads="1"/>
          </p:cNvSpPr>
          <p:nvPr/>
        </p:nvSpPr>
        <p:spPr bwMode="auto">
          <a:xfrm>
            <a:off x="1150938" y="6021388"/>
            <a:ext cx="15128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solidFill>
                  <a:srgbClr val="006666"/>
                </a:solidFill>
              </a:rPr>
              <a:t>Einsätze</a:t>
            </a:r>
            <a:endParaRPr lang="de-DE" altLang="de-DE" sz="2400" b="1">
              <a:solidFill>
                <a:srgbClr val="006666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8" y="0"/>
            <a:ext cx="8450262" cy="602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29. Juli:  Motorrad gegen PKW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904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2039" name="Text Box 34"/>
          <p:cNvSpPr txBox="1">
            <a:spLocks noChangeArrowheads="1"/>
          </p:cNvSpPr>
          <p:nvPr/>
        </p:nvSpPr>
        <p:spPr bwMode="auto">
          <a:xfrm>
            <a:off x="1150938" y="6021388"/>
            <a:ext cx="15128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solidFill>
                  <a:srgbClr val="006666"/>
                </a:solidFill>
              </a:rPr>
              <a:t>Einsätze</a:t>
            </a:r>
            <a:endParaRPr lang="de-DE" altLang="de-DE" sz="2400" b="1">
              <a:solidFill>
                <a:srgbClr val="006666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8" y="0"/>
            <a:ext cx="8450262" cy="602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29. Juli:  Motorrad gegen PKW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2039" name="Text Box 34"/>
          <p:cNvSpPr txBox="1">
            <a:spLocks noChangeArrowheads="1"/>
          </p:cNvSpPr>
          <p:nvPr/>
        </p:nvSpPr>
        <p:spPr bwMode="auto">
          <a:xfrm>
            <a:off x="1150938" y="6021388"/>
            <a:ext cx="15128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solidFill>
                  <a:srgbClr val="006666"/>
                </a:solidFill>
              </a:rPr>
              <a:t>Einsätze</a:t>
            </a:r>
            <a:endParaRPr lang="de-DE" altLang="de-DE" sz="2400" b="1">
              <a:solidFill>
                <a:srgbClr val="006666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8" y="8210"/>
            <a:ext cx="8450262" cy="6004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29. Juli:  Motorrad gegen PKW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5" name="Rectangle 23"/>
          <p:cNvSpPr>
            <a:spLocks noChangeArrowheads="1"/>
          </p:cNvSpPr>
          <p:nvPr/>
        </p:nvSpPr>
        <p:spPr bwMode="auto">
          <a:xfrm>
            <a:off x="8963025" y="6677025"/>
            <a:ext cx="180975" cy="180975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</p:spTree>
    <p:extLst>
      <p:ext uri="{BB962C8B-B14F-4D97-AF65-F5344CB8AC3E}">
        <p14:creationId xmlns:p14="http://schemas.microsoft.com/office/powerpoint/2010/main" val="310840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8" y="7004"/>
            <a:ext cx="8450261" cy="6004966"/>
          </a:xfrm>
          <a:prstGeom prst="rect">
            <a:avLst/>
          </a:prstGeom>
        </p:spPr>
      </p:pic>
      <p:sp>
        <p:nvSpPr>
          <p:cNvPr id="14" name="Text Box 34"/>
          <p:cNvSpPr txBox="1">
            <a:spLocks noChangeArrowheads="1"/>
          </p:cNvSpPr>
          <p:nvPr/>
        </p:nvSpPr>
        <p:spPr bwMode="auto">
          <a:xfrm>
            <a:off x="1150938" y="6021388"/>
            <a:ext cx="15128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>
                <a:solidFill>
                  <a:srgbClr val="006666"/>
                </a:solidFill>
              </a:rPr>
              <a:t>Einsätze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1160462" y="6319838"/>
            <a:ext cx="7551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6. Dez.: Tödlicher Frontalzusammenstoß B120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42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8" y="5570"/>
            <a:ext cx="8450262" cy="601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1160463" y="6021388"/>
            <a:ext cx="21971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>
                <a:solidFill>
                  <a:srgbClr val="006666"/>
                </a:solidFill>
              </a:rPr>
              <a:t>Feuerwehrjugend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6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14. – 17. Juli:  Jugendlager in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Pettenbach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7" name="Rectangle 23"/>
          <p:cNvSpPr>
            <a:spLocks noChangeArrowheads="1"/>
          </p:cNvSpPr>
          <p:nvPr/>
        </p:nvSpPr>
        <p:spPr bwMode="auto">
          <a:xfrm>
            <a:off x="8963025" y="6677025"/>
            <a:ext cx="180975" cy="180975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</p:spTree>
    <p:extLst>
      <p:ext uri="{BB962C8B-B14F-4D97-AF65-F5344CB8AC3E}">
        <p14:creationId xmlns:p14="http://schemas.microsoft.com/office/powerpoint/2010/main" val="271149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8" y="7004"/>
            <a:ext cx="8450261" cy="6004966"/>
          </a:xfrm>
          <a:prstGeom prst="rect">
            <a:avLst/>
          </a:prstGeom>
        </p:spPr>
      </p:pic>
      <p:sp>
        <p:nvSpPr>
          <p:cNvPr id="14" name="Text Box 34"/>
          <p:cNvSpPr txBox="1">
            <a:spLocks noChangeArrowheads="1"/>
          </p:cNvSpPr>
          <p:nvPr/>
        </p:nvSpPr>
        <p:spPr bwMode="auto">
          <a:xfrm>
            <a:off x="1150938" y="6021388"/>
            <a:ext cx="15128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>
                <a:solidFill>
                  <a:srgbClr val="006666"/>
                </a:solidFill>
              </a:rPr>
              <a:t>Einsätze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1160462" y="6319838"/>
            <a:ext cx="7551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>
                <a:solidFill>
                  <a:srgbClr val="006666"/>
                </a:solidFill>
              </a:rPr>
              <a:t>6. Dez.: </a:t>
            </a:r>
            <a:r>
              <a:rPr lang="de-DE" altLang="de-DE" sz="2400" b="1" dirty="0" smtClean="0">
                <a:solidFill>
                  <a:srgbClr val="006666"/>
                </a:solidFill>
              </a:rPr>
              <a:t>Tödlicher </a:t>
            </a:r>
            <a:r>
              <a:rPr lang="de-DE" altLang="de-DE" sz="2400" b="1" dirty="0">
                <a:solidFill>
                  <a:srgbClr val="006666"/>
                </a:solidFill>
              </a:rPr>
              <a:t>Frontalzusammenstoß B120</a:t>
            </a:r>
          </a:p>
        </p:txBody>
      </p:sp>
    </p:spTree>
    <p:extLst>
      <p:ext uri="{BB962C8B-B14F-4D97-AF65-F5344CB8AC3E}">
        <p14:creationId xmlns:p14="http://schemas.microsoft.com/office/powerpoint/2010/main" val="301947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8" y="7004"/>
            <a:ext cx="8450261" cy="6004966"/>
          </a:xfrm>
          <a:prstGeom prst="rect">
            <a:avLst/>
          </a:prstGeom>
        </p:spPr>
      </p:pic>
      <p:sp>
        <p:nvSpPr>
          <p:cNvPr id="14" name="Text Box 34"/>
          <p:cNvSpPr txBox="1">
            <a:spLocks noChangeArrowheads="1"/>
          </p:cNvSpPr>
          <p:nvPr/>
        </p:nvSpPr>
        <p:spPr bwMode="auto">
          <a:xfrm>
            <a:off x="1150938" y="6021388"/>
            <a:ext cx="15128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>
                <a:solidFill>
                  <a:srgbClr val="006666"/>
                </a:solidFill>
              </a:rPr>
              <a:t>Einsätze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1160462" y="6319838"/>
            <a:ext cx="7551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>
                <a:solidFill>
                  <a:srgbClr val="006666"/>
                </a:solidFill>
              </a:rPr>
              <a:t>6. Dez.: Tödlicher </a:t>
            </a:r>
            <a:r>
              <a:rPr lang="de-DE" altLang="de-DE" sz="2400" b="1" dirty="0" smtClean="0">
                <a:solidFill>
                  <a:srgbClr val="006666"/>
                </a:solidFill>
              </a:rPr>
              <a:t>Frontalzusammenstoß B120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5" name="Rectangle 23"/>
          <p:cNvSpPr>
            <a:spLocks noChangeArrowheads="1"/>
          </p:cNvSpPr>
          <p:nvPr/>
        </p:nvSpPr>
        <p:spPr bwMode="auto">
          <a:xfrm>
            <a:off x="8963025" y="6677025"/>
            <a:ext cx="180975" cy="180975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</p:spTree>
    <p:extLst>
      <p:ext uri="{BB962C8B-B14F-4D97-AF65-F5344CB8AC3E}">
        <p14:creationId xmlns:p14="http://schemas.microsoft.com/office/powerpoint/2010/main" val="203013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745332" y="6319838"/>
            <a:ext cx="796686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21. Dez.: Zweifacher Frontal-Crash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Kirchdorfer</a:t>
            </a:r>
            <a:r>
              <a:rPr lang="de-DE" altLang="de-DE" sz="2400" b="1" dirty="0" smtClean="0">
                <a:solidFill>
                  <a:srgbClr val="006666"/>
                </a:solidFill>
              </a:rPr>
              <a:t> Straße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8" y="0"/>
            <a:ext cx="8450259" cy="6004966"/>
          </a:xfrm>
          <a:prstGeom prst="rect">
            <a:avLst/>
          </a:prstGeom>
        </p:spPr>
      </p:pic>
      <p:sp>
        <p:nvSpPr>
          <p:cNvPr id="14" name="Text Box 34"/>
          <p:cNvSpPr txBox="1">
            <a:spLocks noChangeArrowheads="1"/>
          </p:cNvSpPr>
          <p:nvPr/>
        </p:nvSpPr>
        <p:spPr bwMode="auto">
          <a:xfrm>
            <a:off x="1150938" y="6021388"/>
            <a:ext cx="15128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>
                <a:solidFill>
                  <a:srgbClr val="006666"/>
                </a:solidFill>
              </a:rPr>
              <a:t>Einsätze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39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4" y="16422"/>
            <a:ext cx="8450259" cy="6004966"/>
          </a:xfrm>
          <a:prstGeom prst="rect">
            <a:avLst/>
          </a:prstGeom>
        </p:spPr>
      </p:pic>
      <p:sp>
        <p:nvSpPr>
          <p:cNvPr id="14" name="Text Box 34"/>
          <p:cNvSpPr txBox="1">
            <a:spLocks noChangeArrowheads="1"/>
          </p:cNvSpPr>
          <p:nvPr/>
        </p:nvSpPr>
        <p:spPr bwMode="auto">
          <a:xfrm>
            <a:off x="1150938" y="6021388"/>
            <a:ext cx="15128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>
                <a:solidFill>
                  <a:srgbClr val="006666"/>
                </a:solidFill>
              </a:rPr>
              <a:t>Einsätze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745332" y="6319838"/>
            <a:ext cx="796686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21. Dez.: Zweifacher Frontal-Crash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Kirchdorfer</a:t>
            </a:r>
            <a:r>
              <a:rPr lang="de-DE" altLang="de-DE" sz="2400" b="1" dirty="0" smtClean="0">
                <a:solidFill>
                  <a:srgbClr val="006666"/>
                </a:solidFill>
              </a:rPr>
              <a:t> Straße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71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4" y="16422"/>
            <a:ext cx="8450259" cy="6004966"/>
          </a:xfrm>
          <a:prstGeom prst="rect">
            <a:avLst/>
          </a:prstGeom>
        </p:spPr>
      </p:pic>
      <p:sp>
        <p:nvSpPr>
          <p:cNvPr id="14" name="Text Box 34"/>
          <p:cNvSpPr txBox="1">
            <a:spLocks noChangeArrowheads="1"/>
          </p:cNvSpPr>
          <p:nvPr/>
        </p:nvSpPr>
        <p:spPr bwMode="auto">
          <a:xfrm>
            <a:off x="1150938" y="6021388"/>
            <a:ext cx="15128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>
                <a:solidFill>
                  <a:srgbClr val="006666"/>
                </a:solidFill>
              </a:rPr>
              <a:t>Einsätze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745332" y="6319838"/>
            <a:ext cx="796686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21. Dez.: Zweifacher Frontal-Crash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Kirchdorfer</a:t>
            </a:r>
            <a:r>
              <a:rPr lang="de-DE" altLang="de-DE" sz="2400" b="1" dirty="0" smtClean="0">
                <a:solidFill>
                  <a:srgbClr val="006666"/>
                </a:solidFill>
              </a:rPr>
              <a:t> Straße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45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9" y="0"/>
            <a:ext cx="8450259" cy="6004966"/>
          </a:xfrm>
          <a:prstGeom prst="rect">
            <a:avLst/>
          </a:prstGeom>
        </p:spPr>
      </p:pic>
      <p:sp>
        <p:nvSpPr>
          <p:cNvPr id="14" name="Text Box 34"/>
          <p:cNvSpPr txBox="1">
            <a:spLocks noChangeArrowheads="1"/>
          </p:cNvSpPr>
          <p:nvPr/>
        </p:nvSpPr>
        <p:spPr bwMode="auto">
          <a:xfrm>
            <a:off x="1150938" y="6021388"/>
            <a:ext cx="15128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>
                <a:solidFill>
                  <a:srgbClr val="006666"/>
                </a:solidFill>
              </a:rPr>
              <a:t>Einsätze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745332" y="6319838"/>
            <a:ext cx="796686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21. Dez.: Zweifacher Frontal-Crash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Kirchdorfer</a:t>
            </a:r>
            <a:r>
              <a:rPr lang="de-DE" altLang="de-DE" sz="2400" b="1" dirty="0" smtClean="0">
                <a:solidFill>
                  <a:srgbClr val="006666"/>
                </a:solidFill>
              </a:rPr>
              <a:t> Straße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6" name="Rectangle 23"/>
          <p:cNvSpPr>
            <a:spLocks noChangeArrowheads="1"/>
          </p:cNvSpPr>
          <p:nvPr/>
        </p:nvSpPr>
        <p:spPr bwMode="auto">
          <a:xfrm>
            <a:off x="8963025" y="6677025"/>
            <a:ext cx="180975" cy="180975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</p:spTree>
    <p:extLst>
      <p:ext uri="{BB962C8B-B14F-4D97-AF65-F5344CB8AC3E}">
        <p14:creationId xmlns:p14="http://schemas.microsoft.com/office/powerpoint/2010/main" val="214345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214019" name="Text Box 3"/>
          <p:cNvSpPr txBox="1">
            <a:spLocks noChangeArrowheads="1"/>
          </p:cNvSpPr>
          <p:nvPr/>
        </p:nvSpPr>
        <p:spPr bwMode="auto">
          <a:xfrm>
            <a:off x="0" y="6308725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1800" b="1" dirty="0">
                <a:solidFill>
                  <a:srgbClr val="00FFFF"/>
                </a:solidFill>
              </a:rPr>
              <a:t>Ende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4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3105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5. August:  Ferienprogramm mit der Feuerwehr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8" y="0"/>
            <a:ext cx="8450262" cy="601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1160463" y="6021388"/>
            <a:ext cx="21971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>
                <a:solidFill>
                  <a:srgbClr val="006666"/>
                </a:solidFill>
              </a:rPr>
              <a:t>Feuerwehrjugend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59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8" y="5570"/>
            <a:ext cx="8450262" cy="601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1160463" y="6021388"/>
            <a:ext cx="21971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>
                <a:solidFill>
                  <a:srgbClr val="006666"/>
                </a:solidFill>
              </a:rPr>
              <a:t>Feuerwehrjugend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6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5. August:  Ferienprogramm mit der Feuerwehr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66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8" y="5570"/>
            <a:ext cx="8450262" cy="601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1160463" y="6021388"/>
            <a:ext cx="21971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>
                <a:solidFill>
                  <a:srgbClr val="006666"/>
                </a:solidFill>
              </a:rPr>
              <a:t>Feuerwehrjugend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6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5. August:  Ferienprogramm mit der Feuerwehr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86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8" y="5570"/>
            <a:ext cx="8450262" cy="601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1160463" y="6021388"/>
            <a:ext cx="21971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>
                <a:solidFill>
                  <a:srgbClr val="006666"/>
                </a:solidFill>
              </a:rPr>
              <a:t>Feuerwehrjugend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6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5. August:  Ferienprogramm mit der Feuerwehr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86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4100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4120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4121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2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23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4124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4125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24939" name="Text Box 11"/>
          <p:cNvSpPr txBox="1">
            <a:spLocks noChangeArrowheads="1"/>
          </p:cNvSpPr>
          <p:nvPr/>
        </p:nvSpPr>
        <p:spPr bwMode="auto">
          <a:xfrm>
            <a:off x="792163" y="6092825"/>
            <a:ext cx="83518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>
                <a:solidFill>
                  <a:srgbClr val="006666"/>
                </a:solidFill>
              </a:rPr>
              <a:t>Mannschaftsstärke</a:t>
            </a:r>
          </a:p>
        </p:txBody>
      </p:sp>
      <p:pic>
        <p:nvPicPr>
          <p:cNvPr id="417825" name="Picture 3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763"/>
            <a:ext cx="8459787" cy="601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49" name="Picture 5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175"/>
            <a:ext cx="8459787" cy="601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" name="Text Box 18"/>
          <p:cNvSpPr txBox="1">
            <a:spLocks noChangeArrowheads="1"/>
          </p:cNvSpPr>
          <p:nvPr/>
        </p:nvSpPr>
        <p:spPr bwMode="auto">
          <a:xfrm>
            <a:off x="1368425" y="1054100"/>
            <a:ext cx="20526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b="1" dirty="0" smtClean="0">
                <a:solidFill>
                  <a:srgbClr val="FFFF66"/>
                </a:solidFill>
              </a:rPr>
              <a:t>42 </a:t>
            </a:r>
            <a:r>
              <a:rPr lang="de-DE" altLang="de-DE" b="1" dirty="0">
                <a:solidFill>
                  <a:srgbClr val="FFFF66"/>
                </a:solidFill>
              </a:rPr>
              <a:t>Aktive</a:t>
            </a:r>
          </a:p>
        </p:txBody>
      </p:sp>
      <p:sp>
        <p:nvSpPr>
          <p:cNvPr id="95" name="Text Box 19"/>
          <p:cNvSpPr txBox="1">
            <a:spLocks noChangeArrowheads="1"/>
          </p:cNvSpPr>
          <p:nvPr/>
        </p:nvSpPr>
        <p:spPr bwMode="auto">
          <a:xfrm>
            <a:off x="3635375" y="1054100"/>
            <a:ext cx="23050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800" b="1" dirty="0">
                <a:solidFill>
                  <a:srgbClr val="00FFFF"/>
                </a:solidFill>
              </a:rPr>
              <a:t>  </a:t>
            </a:r>
            <a:r>
              <a:rPr lang="de-DE" altLang="de-DE" b="1" dirty="0" smtClean="0">
                <a:solidFill>
                  <a:srgbClr val="FFFF66"/>
                </a:solidFill>
              </a:rPr>
              <a:t>3 Reserve</a:t>
            </a:r>
            <a:endParaRPr lang="de-DE" altLang="de-DE" b="1" dirty="0">
              <a:solidFill>
                <a:srgbClr val="FFFF66"/>
              </a:solidFill>
            </a:endParaRPr>
          </a:p>
        </p:txBody>
      </p:sp>
      <p:sp>
        <p:nvSpPr>
          <p:cNvPr id="96" name="Text Box 20"/>
          <p:cNvSpPr txBox="1">
            <a:spLocks noChangeArrowheads="1"/>
          </p:cNvSpPr>
          <p:nvPr/>
        </p:nvSpPr>
        <p:spPr bwMode="auto">
          <a:xfrm>
            <a:off x="6480175" y="1054100"/>
            <a:ext cx="23050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b="1" dirty="0" smtClean="0">
                <a:solidFill>
                  <a:srgbClr val="FFFF66"/>
                </a:solidFill>
              </a:rPr>
              <a:t>10 </a:t>
            </a:r>
            <a:r>
              <a:rPr lang="de-DE" altLang="de-DE" b="1" dirty="0">
                <a:solidFill>
                  <a:srgbClr val="FFFF66"/>
                </a:solidFill>
              </a:rPr>
              <a:t>Jugend</a:t>
            </a:r>
          </a:p>
        </p:txBody>
      </p:sp>
      <p:grpSp>
        <p:nvGrpSpPr>
          <p:cNvPr id="102" name="Group 30"/>
          <p:cNvGrpSpPr>
            <a:grpSpLocks/>
          </p:cNvGrpSpPr>
          <p:nvPr/>
        </p:nvGrpSpPr>
        <p:grpSpPr bwMode="auto">
          <a:xfrm>
            <a:off x="3930650" y="1562102"/>
            <a:ext cx="706438" cy="523876"/>
            <a:chOff x="2181" y="1266"/>
            <a:chExt cx="445" cy="330"/>
          </a:xfrm>
        </p:grpSpPr>
        <p:graphicFrame>
          <p:nvGraphicFramePr>
            <p:cNvPr id="4114" name="Object 23"/>
            <p:cNvGraphicFramePr>
              <a:graphicFrameLocks noChangeAspect="1"/>
            </p:cNvGraphicFramePr>
            <p:nvPr/>
          </p:nvGraphicFramePr>
          <p:xfrm>
            <a:off x="2426" y="1311"/>
            <a:ext cx="200" cy="2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626" name="CorelDRAW" r:id="rId8" imgW="1265658" imgH="1263158" progId="CorelDRAW.Graphic.11">
                    <p:embed/>
                  </p:oleObj>
                </mc:Choice>
                <mc:Fallback>
                  <p:oleObj name="CorelDRAW" r:id="rId8" imgW="1265658" imgH="1263158" progId="CorelDRAW.Graphic.11">
                    <p:embed/>
                    <p:pic>
                      <p:nvPicPr>
                        <p:cNvPr id="0" name="Object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26" y="1311"/>
                          <a:ext cx="200" cy="20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15" name="Rectangle 24"/>
            <p:cNvSpPr>
              <a:spLocks noChangeArrowheads="1"/>
            </p:cNvSpPr>
            <p:nvPr/>
          </p:nvSpPr>
          <p:spPr bwMode="auto">
            <a:xfrm>
              <a:off x="2181" y="1266"/>
              <a:ext cx="243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2800" b="1" dirty="0">
                  <a:solidFill>
                    <a:srgbClr val="FFFF66"/>
                  </a:solidFill>
                </a:rPr>
                <a:t>3</a:t>
              </a:r>
            </a:p>
          </p:txBody>
        </p:sp>
      </p:grpSp>
      <p:grpSp>
        <p:nvGrpSpPr>
          <p:cNvPr id="4" name="Gruppieren 3"/>
          <p:cNvGrpSpPr/>
          <p:nvPr/>
        </p:nvGrpSpPr>
        <p:grpSpPr>
          <a:xfrm>
            <a:off x="6480176" y="1525590"/>
            <a:ext cx="1801814" cy="559733"/>
            <a:chOff x="6480176" y="1525590"/>
            <a:chExt cx="1801814" cy="559733"/>
          </a:xfrm>
        </p:grpSpPr>
        <p:graphicFrame>
          <p:nvGraphicFramePr>
            <p:cNvPr id="4110" name="Object 2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28476631"/>
                </p:ext>
              </p:extLst>
            </p:nvPr>
          </p:nvGraphicFramePr>
          <p:xfrm>
            <a:off x="7040509" y="1633540"/>
            <a:ext cx="317500" cy="3286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627" name="CorelDRAW" r:id="rId10" imgW="1265658" imgH="1263158" progId="CorelDRAW.Graphic.11">
                    <p:embed/>
                  </p:oleObj>
                </mc:Choice>
                <mc:Fallback>
                  <p:oleObj name="CorelDRAW" r:id="rId10" imgW="1265658" imgH="1263158" progId="CorelDRAW.Graphic.11">
                    <p:embed/>
                    <p:pic>
                      <p:nvPicPr>
                        <p:cNvPr id="0" name="Object 2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40509" y="1633540"/>
                          <a:ext cx="317500" cy="3286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111" name="Object 2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11672178"/>
                </p:ext>
              </p:extLst>
            </p:nvPr>
          </p:nvGraphicFramePr>
          <p:xfrm>
            <a:off x="8020052" y="1670053"/>
            <a:ext cx="261938" cy="395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628" name="CorelDRAW" r:id="rId11" imgW="1001625" imgH="1465183" progId="CorelDRAW.Graphic.11">
                    <p:embed/>
                  </p:oleObj>
                </mc:Choice>
                <mc:Fallback>
                  <p:oleObj name="CorelDRAW" r:id="rId11" imgW="1001625" imgH="1465183" progId="CorelDRAW.Graphic.11">
                    <p:embed/>
                    <p:pic>
                      <p:nvPicPr>
                        <p:cNvPr id="0" name="Object 2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020052" y="1670053"/>
                          <a:ext cx="261938" cy="3952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12" name="Rectangle 27"/>
            <p:cNvSpPr>
              <a:spLocks noChangeArrowheads="1"/>
            </p:cNvSpPr>
            <p:nvPr/>
          </p:nvSpPr>
          <p:spPr bwMode="auto">
            <a:xfrm>
              <a:off x="6480176" y="1562103"/>
              <a:ext cx="654153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2800" b="1" dirty="0" smtClean="0">
                  <a:solidFill>
                    <a:srgbClr val="FFFF66"/>
                  </a:solidFill>
                </a:rPr>
                <a:t>  9</a:t>
              </a:r>
              <a:endParaRPr lang="de-DE" altLang="de-DE" sz="2800" b="1" dirty="0">
                <a:solidFill>
                  <a:srgbClr val="FFFF66"/>
                </a:solidFill>
              </a:endParaRPr>
            </a:p>
          </p:txBody>
        </p:sp>
        <p:sp>
          <p:nvSpPr>
            <p:cNvPr id="4113" name="Rectangle 28"/>
            <p:cNvSpPr>
              <a:spLocks noChangeArrowheads="1"/>
            </p:cNvSpPr>
            <p:nvPr/>
          </p:nvSpPr>
          <p:spPr bwMode="auto">
            <a:xfrm>
              <a:off x="7694615" y="1525590"/>
              <a:ext cx="382588" cy="519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2800" b="1" dirty="0" smtClean="0">
                  <a:solidFill>
                    <a:srgbClr val="FFFF66"/>
                  </a:solidFill>
                </a:rPr>
                <a:t>1</a:t>
              </a:r>
              <a:endParaRPr lang="de-DE" altLang="de-DE" sz="2800" b="1" dirty="0">
                <a:solidFill>
                  <a:srgbClr val="FFFF66"/>
                </a:solidFill>
              </a:endParaRPr>
            </a:p>
          </p:txBody>
        </p:sp>
      </p:grpSp>
      <p:grpSp>
        <p:nvGrpSpPr>
          <p:cNvPr id="3" name="Gruppieren 2"/>
          <p:cNvGrpSpPr/>
          <p:nvPr/>
        </p:nvGrpSpPr>
        <p:grpSpPr>
          <a:xfrm>
            <a:off x="1368425" y="1525588"/>
            <a:ext cx="1763714" cy="543230"/>
            <a:chOff x="1368425" y="1525588"/>
            <a:chExt cx="1763714" cy="543230"/>
          </a:xfrm>
        </p:grpSpPr>
        <p:graphicFrame>
          <p:nvGraphicFramePr>
            <p:cNvPr id="4116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17237017"/>
                </p:ext>
              </p:extLst>
            </p:nvPr>
          </p:nvGraphicFramePr>
          <p:xfrm>
            <a:off x="1944688" y="1633538"/>
            <a:ext cx="317500" cy="3286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629" name="CorelDRAW" r:id="rId13" imgW="1265658" imgH="1263158" progId="CorelDRAW.Graphic.11">
                    <p:embed/>
                  </p:oleObj>
                </mc:Choice>
                <mc:Fallback>
                  <p:oleObj name="CorelDRAW" r:id="rId13" imgW="1265658" imgH="1263158" progId="CorelDRAW.Graphic.11">
                    <p:embed/>
                    <p:pic>
                      <p:nvPicPr>
                        <p:cNvPr id="0" name="Object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44688" y="1633538"/>
                          <a:ext cx="317500" cy="3286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117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48034773"/>
                </p:ext>
              </p:extLst>
            </p:nvPr>
          </p:nvGraphicFramePr>
          <p:xfrm>
            <a:off x="2870201" y="1670050"/>
            <a:ext cx="261938" cy="395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630" name="CorelDRAW" r:id="rId14" imgW="1001625" imgH="1465183" progId="CorelDRAW.Graphic.11">
                    <p:embed/>
                  </p:oleObj>
                </mc:Choice>
                <mc:Fallback>
                  <p:oleObj name="CorelDRAW" r:id="rId14" imgW="1001625" imgH="1465183" progId="CorelDRAW.Graphic.11">
                    <p:embed/>
                    <p:pic>
                      <p:nvPicPr>
                        <p:cNvPr id="0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201" y="1670050"/>
                          <a:ext cx="261938" cy="3952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19" name="Rectangle 22"/>
            <p:cNvSpPr>
              <a:spLocks noChangeArrowheads="1"/>
            </p:cNvSpPr>
            <p:nvPr/>
          </p:nvSpPr>
          <p:spPr bwMode="auto">
            <a:xfrm>
              <a:off x="2544763" y="1525588"/>
              <a:ext cx="385042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2800" b="1" dirty="0" smtClean="0">
                  <a:solidFill>
                    <a:srgbClr val="FFFF66"/>
                  </a:solidFill>
                </a:rPr>
                <a:t>2</a:t>
              </a:r>
              <a:endParaRPr lang="de-DE" altLang="de-DE" sz="2800" b="1" dirty="0">
                <a:solidFill>
                  <a:srgbClr val="FFFF66"/>
                </a:solidFill>
              </a:endParaRPr>
            </a:p>
          </p:txBody>
        </p:sp>
        <p:sp>
          <p:nvSpPr>
            <p:cNvPr id="32" name="Rectangle 22"/>
            <p:cNvSpPr>
              <a:spLocks noChangeArrowheads="1"/>
            </p:cNvSpPr>
            <p:nvPr/>
          </p:nvSpPr>
          <p:spPr bwMode="auto">
            <a:xfrm>
              <a:off x="1368425" y="1545598"/>
              <a:ext cx="808837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2800" b="1" dirty="0" smtClean="0">
                  <a:solidFill>
                    <a:srgbClr val="FFFF66"/>
                  </a:solidFill>
                </a:rPr>
                <a:t>40</a:t>
              </a:r>
              <a:endParaRPr lang="de-DE" altLang="de-DE" sz="2800" b="1" dirty="0">
                <a:solidFill>
                  <a:srgbClr val="FFFF66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7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4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9" grpId="0"/>
      <p:bldP spid="94" grpId="0"/>
      <p:bldP spid="95" grpId="0"/>
      <p:bldP spid="9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8" y="5570"/>
            <a:ext cx="8450262" cy="601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1160463" y="6021388"/>
            <a:ext cx="21971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>
                <a:solidFill>
                  <a:srgbClr val="006666"/>
                </a:solidFill>
              </a:rPr>
              <a:t>Feuerwehrjugend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6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5. August:  Ferienprogramm mit der Feuerwehr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7" name="Rectangle 23"/>
          <p:cNvSpPr>
            <a:spLocks noChangeArrowheads="1"/>
          </p:cNvSpPr>
          <p:nvPr/>
        </p:nvSpPr>
        <p:spPr bwMode="auto">
          <a:xfrm>
            <a:off x="8963025" y="6677025"/>
            <a:ext cx="180975" cy="180975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</p:spTree>
    <p:extLst>
      <p:ext uri="{BB962C8B-B14F-4D97-AF65-F5344CB8AC3E}">
        <p14:creationId xmlns:p14="http://schemas.microsoft.com/office/powerpoint/2010/main" val="343486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3105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19. August:  Zeltlager an der Alm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8" y="0"/>
            <a:ext cx="8450262" cy="601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1160463" y="6021388"/>
            <a:ext cx="21971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>
                <a:solidFill>
                  <a:srgbClr val="006666"/>
                </a:solidFill>
              </a:rPr>
              <a:t>Feuerwehrjugend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59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8" y="5570"/>
            <a:ext cx="8450262" cy="601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1160463" y="6021388"/>
            <a:ext cx="21971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>
                <a:solidFill>
                  <a:srgbClr val="006666"/>
                </a:solidFill>
              </a:rPr>
              <a:t>Feuerwehrjugend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6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19. August:  Zeltlager an der Alm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66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8" y="5570"/>
            <a:ext cx="8450262" cy="601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1160463" y="6021388"/>
            <a:ext cx="21971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>
                <a:solidFill>
                  <a:srgbClr val="006666"/>
                </a:solidFill>
              </a:rPr>
              <a:t>Feuerwehrjugend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6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19. August:  Zeltlager an der Alm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181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8" y="5570"/>
            <a:ext cx="8450262" cy="601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1160463" y="6021388"/>
            <a:ext cx="21971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>
                <a:solidFill>
                  <a:srgbClr val="006666"/>
                </a:solidFill>
              </a:rPr>
              <a:t>Feuerwehrjugend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6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19. August:  Zeltlager an der Alm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181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8" y="5570"/>
            <a:ext cx="8450262" cy="601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1160463" y="6021388"/>
            <a:ext cx="21971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>
                <a:solidFill>
                  <a:srgbClr val="006666"/>
                </a:solidFill>
              </a:rPr>
              <a:t>Feuerwehrjugend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6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19. August:  Zeltlager an der Alm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181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8" y="5570"/>
            <a:ext cx="8450262" cy="601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1160463" y="6021388"/>
            <a:ext cx="21971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>
                <a:solidFill>
                  <a:srgbClr val="006666"/>
                </a:solidFill>
              </a:rPr>
              <a:t>Feuerwehrjugend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6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19. August:  Zeltlager an der Alm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181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8" y="5570"/>
            <a:ext cx="8450262" cy="601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1160463" y="6021388"/>
            <a:ext cx="21971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>
                <a:solidFill>
                  <a:srgbClr val="006666"/>
                </a:solidFill>
              </a:rPr>
              <a:t>Feuerwehrjugend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6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19. August:  Zeltlager an der Alm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181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8" y="5570"/>
            <a:ext cx="8450262" cy="601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1160463" y="6021388"/>
            <a:ext cx="21971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>
                <a:solidFill>
                  <a:srgbClr val="006666"/>
                </a:solidFill>
              </a:rPr>
              <a:t>Feuerwehrjugend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6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19. August:  Zeltlager an der Alm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7" name="Rectangle 23"/>
          <p:cNvSpPr>
            <a:spLocks noChangeArrowheads="1"/>
          </p:cNvSpPr>
          <p:nvPr/>
        </p:nvSpPr>
        <p:spPr bwMode="auto">
          <a:xfrm>
            <a:off x="8963025" y="6677025"/>
            <a:ext cx="180975" cy="180975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</p:spTree>
    <p:extLst>
      <p:ext uri="{BB962C8B-B14F-4D97-AF65-F5344CB8AC3E}">
        <p14:creationId xmlns:p14="http://schemas.microsoft.com/office/powerpoint/2010/main" val="3009181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827088" y="6319838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24. Dezember:  Friedenslicht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7414" name="Text Box 16"/>
          <p:cNvSpPr txBox="1">
            <a:spLocks noChangeArrowheads="1"/>
          </p:cNvSpPr>
          <p:nvPr/>
        </p:nvSpPr>
        <p:spPr bwMode="auto">
          <a:xfrm>
            <a:off x="827088" y="6021388"/>
            <a:ext cx="21971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>
                <a:solidFill>
                  <a:srgbClr val="006666"/>
                </a:solidFill>
              </a:rPr>
              <a:t>Feuerwehrjugend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8" y="7004"/>
            <a:ext cx="8450261" cy="60143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5124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5143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5144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5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46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5147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5148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19819" name="Text Box 11"/>
          <p:cNvSpPr txBox="1">
            <a:spLocks noChangeArrowheads="1"/>
          </p:cNvSpPr>
          <p:nvPr/>
        </p:nvSpPr>
        <p:spPr bwMode="auto">
          <a:xfrm>
            <a:off x="719138" y="6092825"/>
            <a:ext cx="84248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>
                <a:solidFill>
                  <a:srgbClr val="006666"/>
                </a:solidFill>
              </a:rPr>
              <a:t>Statistik </a:t>
            </a:r>
            <a:r>
              <a:rPr lang="de-DE" altLang="de-DE" sz="2400" b="1" dirty="0" smtClean="0">
                <a:solidFill>
                  <a:srgbClr val="006666"/>
                </a:solidFill>
              </a:rPr>
              <a:t>2016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pic>
        <p:nvPicPr>
          <p:cNvPr id="958509" name="Picture 4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4047" y="11113"/>
            <a:ext cx="8439953" cy="601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9821" name="Text Box 13"/>
          <p:cNvSpPr txBox="1">
            <a:spLocks noChangeArrowheads="1"/>
          </p:cNvSpPr>
          <p:nvPr/>
        </p:nvSpPr>
        <p:spPr bwMode="auto">
          <a:xfrm>
            <a:off x="1053306" y="3517265"/>
            <a:ext cx="3708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b="1" dirty="0" smtClean="0">
                <a:solidFill>
                  <a:srgbClr val="FFFF00"/>
                </a:solidFill>
              </a:rPr>
              <a:t>1  Brandeinsatz</a:t>
            </a:r>
            <a:endParaRPr lang="de-DE" altLang="de-DE" b="1" dirty="0">
              <a:solidFill>
                <a:srgbClr val="FFFF00"/>
              </a:solidFill>
            </a:endParaRPr>
          </a:p>
        </p:txBody>
      </p:sp>
      <p:sp>
        <p:nvSpPr>
          <p:cNvPr id="2" name="Text Box 13"/>
          <p:cNvSpPr txBox="1">
            <a:spLocks noChangeArrowheads="1"/>
          </p:cNvSpPr>
          <p:nvPr/>
        </p:nvSpPr>
        <p:spPr bwMode="auto">
          <a:xfrm>
            <a:off x="835818" y="4058864"/>
            <a:ext cx="48511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b="1" dirty="0" smtClean="0">
                <a:solidFill>
                  <a:srgbClr val="FFFF00"/>
                </a:solidFill>
              </a:rPr>
              <a:t>27  Technische </a:t>
            </a:r>
            <a:r>
              <a:rPr lang="de-DE" altLang="de-DE" b="1" dirty="0">
                <a:solidFill>
                  <a:srgbClr val="FFFF00"/>
                </a:solidFill>
              </a:rPr>
              <a:t>Einsätze</a:t>
            </a:r>
          </a:p>
        </p:txBody>
      </p:sp>
      <p:sp>
        <p:nvSpPr>
          <p:cNvPr id="958499" name="Text Box 35"/>
          <p:cNvSpPr txBox="1">
            <a:spLocks noChangeArrowheads="1"/>
          </p:cNvSpPr>
          <p:nvPr/>
        </p:nvSpPr>
        <p:spPr bwMode="auto">
          <a:xfrm>
            <a:off x="4779934" y="5236296"/>
            <a:ext cx="13684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400" b="1" dirty="0" smtClean="0">
                <a:solidFill>
                  <a:srgbClr val="FFFF00"/>
                </a:solidFill>
              </a:rPr>
              <a:t>407 </a:t>
            </a:r>
            <a:r>
              <a:rPr lang="de-DE" altLang="de-DE" sz="2400" b="1" dirty="0">
                <a:solidFill>
                  <a:srgbClr val="FFFF00"/>
                </a:solidFill>
              </a:rPr>
              <a:t>km</a:t>
            </a:r>
          </a:p>
        </p:txBody>
      </p:sp>
      <p:sp>
        <p:nvSpPr>
          <p:cNvPr id="958500" name="Text Box 36"/>
          <p:cNvSpPr txBox="1">
            <a:spLocks noChangeArrowheads="1"/>
          </p:cNvSpPr>
          <p:nvPr/>
        </p:nvSpPr>
        <p:spPr bwMode="auto">
          <a:xfrm>
            <a:off x="2607599" y="5235618"/>
            <a:ext cx="2232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400" b="1" dirty="0" smtClean="0">
                <a:solidFill>
                  <a:srgbClr val="FFFF00"/>
                </a:solidFill>
              </a:rPr>
              <a:t>523 </a:t>
            </a:r>
            <a:r>
              <a:rPr lang="de-DE" altLang="de-DE" sz="2400" b="1" dirty="0">
                <a:solidFill>
                  <a:srgbClr val="FFFF00"/>
                </a:solidFill>
              </a:rPr>
              <a:t>Stunden</a:t>
            </a:r>
          </a:p>
        </p:txBody>
      </p:sp>
      <p:sp>
        <p:nvSpPr>
          <p:cNvPr id="958501" name="Text Box 37"/>
          <p:cNvSpPr txBox="1">
            <a:spLocks noChangeArrowheads="1"/>
          </p:cNvSpPr>
          <p:nvPr/>
        </p:nvSpPr>
        <p:spPr bwMode="auto">
          <a:xfrm>
            <a:off x="842934" y="5235618"/>
            <a:ext cx="17287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400" b="1" dirty="0" smtClean="0">
                <a:solidFill>
                  <a:srgbClr val="FFFF00"/>
                </a:solidFill>
              </a:rPr>
              <a:t>218 </a:t>
            </a:r>
            <a:r>
              <a:rPr lang="de-DE" altLang="de-DE" sz="2400" b="1" dirty="0">
                <a:solidFill>
                  <a:srgbClr val="FFFF00"/>
                </a:solidFill>
              </a:rPr>
              <a:t>Mann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842934" y="4603433"/>
            <a:ext cx="6205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b="1" dirty="0" smtClean="0">
                <a:solidFill>
                  <a:srgbClr val="FFFF00"/>
                </a:solidFill>
              </a:rPr>
              <a:t>  3  Technische Hilfeleistungen</a:t>
            </a:r>
            <a:endParaRPr lang="de-DE" altLang="de-DE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58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19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9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58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2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58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2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58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9" grpId="0"/>
      <p:bldP spid="119821" grpId="0"/>
      <p:bldP spid="2" grpId="0"/>
      <p:bldP spid="958499" grpId="0"/>
      <p:bldP spid="958500" grpId="0"/>
      <p:bldP spid="958501" grpId="0"/>
      <p:bldP spid="1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414" name="Text Box 16"/>
          <p:cNvSpPr txBox="1">
            <a:spLocks noChangeArrowheads="1"/>
          </p:cNvSpPr>
          <p:nvPr/>
        </p:nvSpPr>
        <p:spPr bwMode="auto">
          <a:xfrm>
            <a:off x="827088" y="6021388"/>
            <a:ext cx="21971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>
                <a:solidFill>
                  <a:srgbClr val="006666"/>
                </a:solidFill>
              </a:rPr>
              <a:t>Feuerwehrjugend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8" y="7004"/>
            <a:ext cx="8450261" cy="6014384"/>
          </a:xfrm>
          <a:prstGeom prst="rect">
            <a:avLst/>
          </a:prstGeom>
        </p:spPr>
      </p:pic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827088" y="6319838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24. Dezember:  Friedenslicht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12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414" name="Text Box 16"/>
          <p:cNvSpPr txBox="1">
            <a:spLocks noChangeArrowheads="1"/>
          </p:cNvSpPr>
          <p:nvPr/>
        </p:nvSpPr>
        <p:spPr bwMode="auto">
          <a:xfrm>
            <a:off x="827088" y="6021388"/>
            <a:ext cx="21971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>
                <a:solidFill>
                  <a:srgbClr val="006666"/>
                </a:solidFill>
              </a:rPr>
              <a:t>Feuerwehrjugend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8" y="7004"/>
            <a:ext cx="8450261" cy="6014384"/>
          </a:xfrm>
          <a:prstGeom prst="rect">
            <a:avLst/>
          </a:prstGeom>
        </p:spPr>
      </p:pic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827088" y="6319838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24. Dezember:  Friedenslicht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62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4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420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421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414" name="Text Box 16"/>
          <p:cNvSpPr txBox="1">
            <a:spLocks noChangeArrowheads="1"/>
          </p:cNvSpPr>
          <p:nvPr/>
        </p:nvSpPr>
        <p:spPr bwMode="auto">
          <a:xfrm>
            <a:off x="827088" y="6021388"/>
            <a:ext cx="21971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>
                <a:solidFill>
                  <a:srgbClr val="006666"/>
                </a:solidFill>
              </a:rPr>
              <a:t>Feuerwehrjugend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8" y="7004"/>
            <a:ext cx="8450261" cy="6004966"/>
          </a:xfrm>
          <a:prstGeom prst="rect">
            <a:avLst/>
          </a:prstGeom>
        </p:spPr>
      </p:pic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827088" y="6319838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24. Dezember:  Friedenslicht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5" name="Rectangle 23"/>
          <p:cNvSpPr>
            <a:spLocks noChangeArrowheads="1"/>
          </p:cNvSpPr>
          <p:nvPr/>
        </p:nvSpPr>
        <p:spPr bwMode="auto">
          <a:xfrm>
            <a:off x="8963025" y="6677025"/>
            <a:ext cx="180975" cy="180975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</p:spTree>
    <p:extLst>
      <p:ext uri="{BB962C8B-B14F-4D97-AF65-F5344CB8AC3E}">
        <p14:creationId xmlns:p14="http://schemas.microsoft.com/office/powerpoint/2010/main" val="171262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0" y="6308725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1800" b="1">
                <a:solidFill>
                  <a:srgbClr val="00FFFF"/>
                </a:solidFill>
              </a:rPr>
              <a:t>Ende Bericht des Jugendbetreuers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54276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54279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54280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4281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4282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54283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54284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43371" name="Text Box 11"/>
          <p:cNvSpPr txBox="1">
            <a:spLocks noChangeArrowheads="1"/>
          </p:cNvSpPr>
          <p:nvPr/>
        </p:nvSpPr>
        <p:spPr bwMode="auto">
          <a:xfrm>
            <a:off x="647700" y="5984875"/>
            <a:ext cx="84963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4400" b="1">
                <a:solidFill>
                  <a:srgbClr val="00FFFF"/>
                </a:solidFill>
              </a:rPr>
              <a:t>Bericht Bewerbswesen</a:t>
            </a:r>
          </a:p>
        </p:txBody>
      </p:sp>
      <p:pic>
        <p:nvPicPr>
          <p:cNvPr id="143389" name="Picture 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175"/>
            <a:ext cx="8459787" cy="601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43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43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7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3105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15. April: 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Kuppelbewerb</a:t>
            </a:r>
            <a:r>
              <a:rPr lang="de-DE" altLang="de-DE" sz="2400" b="1" dirty="0" smtClean="0">
                <a:solidFill>
                  <a:srgbClr val="006666"/>
                </a:solidFill>
              </a:rPr>
              <a:t>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Pratsdorf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9" y="0"/>
            <a:ext cx="8450260" cy="601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1160463" y="6010248"/>
            <a:ext cx="21971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Leistungsbewerbe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551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9" y="5570"/>
            <a:ext cx="8450260" cy="601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1160463" y="6010248"/>
            <a:ext cx="21971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Leistungsbewerbe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9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15. April: 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Kuppelbewerb</a:t>
            </a:r>
            <a:r>
              <a:rPr lang="de-DE" altLang="de-DE" sz="2400" b="1" dirty="0" smtClean="0">
                <a:solidFill>
                  <a:srgbClr val="006666"/>
                </a:solidFill>
              </a:rPr>
              <a:t>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Pratsdorf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97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9" y="5570"/>
            <a:ext cx="8450260" cy="601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1160463" y="6010248"/>
            <a:ext cx="21971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Leistungsbewerbe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9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15. April: 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Kuppelbewerb</a:t>
            </a:r>
            <a:r>
              <a:rPr lang="de-DE" altLang="de-DE" sz="2400" b="1" dirty="0" smtClean="0">
                <a:solidFill>
                  <a:srgbClr val="006666"/>
                </a:solidFill>
              </a:rPr>
              <a:t>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Pratsdorf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96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9" y="5570"/>
            <a:ext cx="8450260" cy="601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1160463" y="6010248"/>
            <a:ext cx="21971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Leistungsbewerbe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9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15. April: 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Kuppelbewerb</a:t>
            </a:r>
            <a:r>
              <a:rPr lang="de-DE" altLang="de-DE" sz="2400" b="1" dirty="0" smtClean="0">
                <a:solidFill>
                  <a:srgbClr val="006666"/>
                </a:solidFill>
              </a:rPr>
              <a:t>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Pratsdorf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96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4212" y="195584"/>
            <a:ext cx="8459787" cy="563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1160463" y="6010248"/>
            <a:ext cx="21971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Leistungsbewerbe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9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15. April: 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Kuppelbewerb</a:t>
            </a:r>
            <a:r>
              <a:rPr lang="de-DE" altLang="de-DE" sz="2400" b="1" dirty="0" smtClean="0">
                <a:solidFill>
                  <a:srgbClr val="006666"/>
                </a:solidFill>
              </a:rPr>
              <a:t>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Pratsdorf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96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6148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6155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6156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7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8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6159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6160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6149" name="Text Box 11"/>
          <p:cNvSpPr txBox="1">
            <a:spLocks noChangeArrowheads="1"/>
          </p:cNvSpPr>
          <p:nvPr/>
        </p:nvSpPr>
        <p:spPr bwMode="auto">
          <a:xfrm>
            <a:off x="719138" y="6092825"/>
            <a:ext cx="84248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>
                <a:solidFill>
                  <a:srgbClr val="006666"/>
                </a:solidFill>
              </a:rPr>
              <a:t>Statistik </a:t>
            </a:r>
            <a:r>
              <a:rPr lang="de-DE" altLang="de-DE" sz="2400" b="1" dirty="0" smtClean="0">
                <a:solidFill>
                  <a:srgbClr val="006666"/>
                </a:solidFill>
              </a:rPr>
              <a:t>2016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pic>
        <p:nvPicPr>
          <p:cNvPr id="423962" name="Picture 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8957" y="3175"/>
            <a:ext cx="8450298" cy="601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1869" name="Text Box 13"/>
          <p:cNvSpPr txBox="1">
            <a:spLocks noChangeArrowheads="1"/>
          </p:cNvSpPr>
          <p:nvPr/>
        </p:nvSpPr>
        <p:spPr bwMode="auto">
          <a:xfrm>
            <a:off x="734138" y="2654716"/>
            <a:ext cx="379460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3600" b="1" dirty="0" smtClean="0">
                <a:solidFill>
                  <a:srgbClr val="FFFF00"/>
                </a:solidFill>
              </a:rPr>
              <a:t>37 Übungen       </a:t>
            </a:r>
            <a:endParaRPr lang="de-DE" altLang="de-DE" sz="3600" b="1" dirty="0">
              <a:solidFill>
                <a:srgbClr val="FFFF00"/>
              </a:solidFill>
            </a:endParaRPr>
          </a:p>
        </p:txBody>
      </p:sp>
      <p:sp>
        <p:nvSpPr>
          <p:cNvPr id="121870" name="Text Box 14"/>
          <p:cNvSpPr txBox="1">
            <a:spLocks noChangeArrowheads="1"/>
          </p:cNvSpPr>
          <p:nvPr/>
        </p:nvSpPr>
        <p:spPr bwMode="auto">
          <a:xfrm>
            <a:off x="974089" y="4552315"/>
            <a:ext cx="165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400" b="1" dirty="0" smtClean="0">
                <a:solidFill>
                  <a:srgbClr val="FFFF00"/>
                </a:solidFill>
              </a:rPr>
              <a:t>246 </a:t>
            </a:r>
            <a:r>
              <a:rPr lang="de-DE" altLang="de-DE" sz="2400" b="1" dirty="0">
                <a:solidFill>
                  <a:srgbClr val="FFFF00"/>
                </a:solidFill>
              </a:rPr>
              <a:t>Mann</a:t>
            </a:r>
          </a:p>
        </p:txBody>
      </p:sp>
      <p:sp>
        <p:nvSpPr>
          <p:cNvPr id="121872" name="Text Box 16"/>
          <p:cNvSpPr txBox="1">
            <a:spLocks noChangeArrowheads="1"/>
          </p:cNvSpPr>
          <p:nvPr/>
        </p:nvSpPr>
        <p:spPr bwMode="auto">
          <a:xfrm>
            <a:off x="974089" y="5056823"/>
            <a:ext cx="20177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400" b="1" dirty="0" smtClean="0">
                <a:solidFill>
                  <a:srgbClr val="FFFF00"/>
                </a:solidFill>
              </a:rPr>
              <a:t>700 </a:t>
            </a:r>
            <a:r>
              <a:rPr lang="de-DE" altLang="de-DE" sz="2400" b="1" dirty="0">
                <a:solidFill>
                  <a:srgbClr val="FFFF00"/>
                </a:solidFill>
              </a:rPr>
              <a:t>Stunden</a:t>
            </a: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1378028" y="3200181"/>
            <a:ext cx="289298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3600" b="1" dirty="0" smtClean="0">
                <a:solidFill>
                  <a:srgbClr val="FFFF00"/>
                </a:solidFill>
              </a:rPr>
              <a:t>Ausbildung</a:t>
            </a:r>
            <a:endParaRPr lang="de-DE" altLang="de-DE" sz="3600" b="1" dirty="0">
              <a:solidFill>
                <a:srgbClr val="FFFF00"/>
              </a:solidFill>
            </a:endParaRP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1378028" y="3775869"/>
            <a:ext cx="29615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3600" b="1" dirty="0" smtClean="0">
                <a:solidFill>
                  <a:srgbClr val="FFFF00"/>
                </a:solidFill>
              </a:rPr>
              <a:t>Schulungen</a:t>
            </a:r>
            <a:endParaRPr lang="de-DE" altLang="de-DE" sz="36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3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1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1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1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70" grpId="0"/>
      <p:bldP spid="12187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8" y="0"/>
            <a:ext cx="8450262" cy="6010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1160463" y="6010248"/>
            <a:ext cx="21971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Leistungsbewerbe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9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15. April: 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Kuppelbewerb</a:t>
            </a:r>
            <a:r>
              <a:rPr lang="de-DE" altLang="de-DE" sz="2400" b="1" dirty="0" smtClean="0">
                <a:solidFill>
                  <a:srgbClr val="006666"/>
                </a:solidFill>
              </a:rPr>
              <a:t>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Pratsdorf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5" name="Rectangle 23"/>
          <p:cNvSpPr>
            <a:spLocks noChangeArrowheads="1"/>
          </p:cNvSpPr>
          <p:nvPr/>
        </p:nvSpPr>
        <p:spPr bwMode="auto">
          <a:xfrm>
            <a:off x="8963025" y="6677025"/>
            <a:ext cx="180975" cy="180975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</p:spTree>
    <p:extLst>
      <p:ext uri="{BB962C8B-B14F-4D97-AF65-F5344CB8AC3E}">
        <p14:creationId xmlns:p14="http://schemas.microsoft.com/office/powerpoint/2010/main" val="1414593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3105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23. April: 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Kuppelbewerb</a:t>
            </a:r>
            <a:r>
              <a:rPr lang="de-DE" altLang="de-DE" sz="2400" b="1" dirty="0" smtClean="0">
                <a:solidFill>
                  <a:srgbClr val="006666"/>
                </a:solidFill>
              </a:rPr>
              <a:t> in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Weeg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9" y="0"/>
            <a:ext cx="8450260" cy="601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1160463" y="6010248"/>
            <a:ext cx="21971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Leistungsbewerbe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24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9" y="5570"/>
            <a:ext cx="8450260" cy="601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1160463" y="6010248"/>
            <a:ext cx="21971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Leistungsbewerbe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5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23. April: 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Kuppelbewerb</a:t>
            </a:r>
            <a:r>
              <a:rPr lang="de-DE" altLang="de-DE" sz="2400" b="1" dirty="0" smtClean="0">
                <a:solidFill>
                  <a:srgbClr val="006666"/>
                </a:solidFill>
              </a:rPr>
              <a:t> in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Weeg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6" name="Rectangle 23"/>
          <p:cNvSpPr>
            <a:spLocks noChangeArrowheads="1"/>
          </p:cNvSpPr>
          <p:nvPr/>
        </p:nvSpPr>
        <p:spPr bwMode="auto">
          <a:xfrm>
            <a:off x="8963025" y="6677025"/>
            <a:ext cx="180975" cy="180975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</p:spTree>
    <p:extLst>
      <p:ext uri="{BB962C8B-B14F-4D97-AF65-F5344CB8AC3E}">
        <p14:creationId xmlns:p14="http://schemas.microsoft.com/office/powerpoint/2010/main" val="468275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3105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21. Mai:  AFLB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Kremsmünster</a:t>
            </a:r>
            <a:r>
              <a:rPr lang="de-DE" altLang="de-DE" sz="2400" b="1" dirty="0" smtClean="0">
                <a:solidFill>
                  <a:srgbClr val="006666"/>
                </a:solidFill>
              </a:rPr>
              <a:t> in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Ehrnsdorf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9" y="0"/>
            <a:ext cx="8450260" cy="601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1160463" y="6010248"/>
            <a:ext cx="21971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Leistungsbewerbe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6" name="Rectangle 23"/>
          <p:cNvSpPr>
            <a:spLocks noChangeArrowheads="1"/>
          </p:cNvSpPr>
          <p:nvPr/>
        </p:nvSpPr>
        <p:spPr bwMode="auto">
          <a:xfrm>
            <a:off x="8963025" y="6677025"/>
            <a:ext cx="180975" cy="180975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</p:spTree>
    <p:extLst>
      <p:ext uri="{BB962C8B-B14F-4D97-AF65-F5344CB8AC3E}">
        <p14:creationId xmlns:p14="http://schemas.microsoft.com/office/powerpoint/2010/main" val="115624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3105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21. Mai:  AFLB Bad Hall in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Steinersdorf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9" y="0"/>
            <a:ext cx="8450260" cy="601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1160463" y="6010248"/>
            <a:ext cx="21971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Leistungsbewerbe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6" name="Rectangle 23"/>
          <p:cNvSpPr>
            <a:spLocks noChangeArrowheads="1"/>
          </p:cNvSpPr>
          <p:nvPr/>
        </p:nvSpPr>
        <p:spPr bwMode="auto">
          <a:xfrm>
            <a:off x="8963025" y="6677025"/>
            <a:ext cx="180975" cy="180975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</p:spTree>
    <p:extLst>
      <p:ext uri="{BB962C8B-B14F-4D97-AF65-F5344CB8AC3E}">
        <p14:creationId xmlns:p14="http://schemas.microsoft.com/office/powerpoint/2010/main" val="1715788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3105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28. Mai:  AFLB Kirchdorf am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Magdalenaberg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9" y="0"/>
            <a:ext cx="8450260" cy="601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1160463" y="6010248"/>
            <a:ext cx="21971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Leistungsbewerbe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24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35911" y="5570"/>
            <a:ext cx="5365915" cy="601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1160463" y="6010248"/>
            <a:ext cx="21971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Leistungsbewerbe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5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28. Mai:  AFLB Kirchdorf am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Magdalenaberg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6" name="Rectangle 23"/>
          <p:cNvSpPr>
            <a:spLocks noChangeArrowheads="1"/>
          </p:cNvSpPr>
          <p:nvPr/>
        </p:nvSpPr>
        <p:spPr bwMode="auto">
          <a:xfrm>
            <a:off x="8963025" y="6677025"/>
            <a:ext cx="180975" cy="180975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</p:spTree>
    <p:extLst>
      <p:ext uri="{BB962C8B-B14F-4D97-AF65-F5344CB8AC3E}">
        <p14:creationId xmlns:p14="http://schemas.microsoft.com/office/powerpoint/2010/main" val="468275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3105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11. Juni:  AFLB Steyr-Land in Weyer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9" y="0"/>
            <a:ext cx="8450260" cy="601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1160463" y="6010248"/>
            <a:ext cx="21971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Leistungsbewerbe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24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9" y="5570"/>
            <a:ext cx="8450260" cy="601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1160463" y="6010248"/>
            <a:ext cx="21971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Leistungsbewerbe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5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11. Juni:  AFLB Steyr-Land</a:t>
            </a:r>
            <a:r>
              <a:rPr lang="de-DE" altLang="de-DE" sz="2400" b="1" dirty="0">
                <a:solidFill>
                  <a:srgbClr val="006666"/>
                </a:solidFill>
              </a:rPr>
              <a:t> </a:t>
            </a:r>
            <a:r>
              <a:rPr lang="de-DE" altLang="de-DE" sz="2400" b="1" dirty="0" smtClean="0">
                <a:solidFill>
                  <a:srgbClr val="006666"/>
                </a:solidFill>
              </a:rPr>
              <a:t>in Weyer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6" name="Rectangle 23"/>
          <p:cNvSpPr>
            <a:spLocks noChangeArrowheads="1"/>
          </p:cNvSpPr>
          <p:nvPr/>
        </p:nvSpPr>
        <p:spPr bwMode="auto">
          <a:xfrm>
            <a:off x="8963025" y="6677025"/>
            <a:ext cx="180975" cy="180975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</p:spTree>
    <p:extLst>
      <p:ext uri="{BB962C8B-B14F-4D97-AF65-F5344CB8AC3E}">
        <p14:creationId xmlns:p14="http://schemas.microsoft.com/office/powerpoint/2010/main" val="468275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3105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24. Juni:  KO-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Bewerb</a:t>
            </a:r>
            <a:r>
              <a:rPr lang="de-DE" altLang="de-DE" sz="2400" b="1" dirty="0" smtClean="0">
                <a:solidFill>
                  <a:srgbClr val="006666"/>
                </a:solidFill>
              </a:rPr>
              <a:t> Bez. Kirchdorf in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Inzersdorf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8" y="630081"/>
            <a:ext cx="8450262" cy="4750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1160463" y="6010248"/>
            <a:ext cx="21971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Leistungsbewerbe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24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7172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7188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7189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0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91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7192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7193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7173" name="Text Box 11"/>
          <p:cNvSpPr txBox="1">
            <a:spLocks noChangeArrowheads="1"/>
          </p:cNvSpPr>
          <p:nvPr/>
        </p:nvSpPr>
        <p:spPr bwMode="auto">
          <a:xfrm>
            <a:off x="719138" y="6092825"/>
            <a:ext cx="84248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>
                <a:solidFill>
                  <a:srgbClr val="006666"/>
                </a:solidFill>
              </a:rPr>
              <a:t>Statistik </a:t>
            </a:r>
            <a:r>
              <a:rPr lang="de-DE" altLang="de-DE" sz="2400" b="1" dirty="0" smtClean="0">
                <a:solidFill>
                  <a:srgbClr val="006666"/>
                </a:solidFill>
              </a:rPr>
              <a:t>2016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pic>
        <p:nvPicPr>
          <p:cNvPr id="1009694" name="Picture 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7930" y="2444"/>
            <a:ext cx="8452352" cy="6011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4946" name="Text Box 18"/>
          <p:cNvSpPr txBox="1">
            <a:spLocks noChangeArrowheads="1"/>
          </p:cNvSpPr>
          <p:nvPr/>
        </p:nvSpPr>
        <p:spPr bwMode="auto">
          <a:xfrm>
            <a:off x="6066255" y="2112914"/>
            <a:ext cx="28170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ts val="1200"/>
              </a:spcBef>
              <a:buFontTx/>
              <a:buNone/>
            </a:pPr>
            <a:r>
              <a:rPr lang="de-DE" altLang="de-DE" b="1" dirty="0" smtClean="0">
                <a:solidFill>
                  <a:srgbClr val="FFFF00"/>
                </a:solidFill>
              </a:rPr>
              <a:t>Übersicht</a:t>
            </a:r>
            <a:endParaRPr lang="de-DE" altLang="de-DE" b="1" dirty="0">
              <a:solidFill>
                <a:srgbClr val="FFFF00"/>
              </a:solidFill>
            </a:endParaRPr>
          </a:p>
        </p:txBody>
      </p:sp>
      <p:sp>
        <p:nvSpPr>
          <p:cNvPr id="2" name="Text Box 18"/>
          <p:cNvSpPr txBox="1">
            <a:spLocks noChangeArrowheads="1"/>
          </p:cNvSpPr>
          <p:nvPr/>
        </p:nvSpPr>
        <p:spPr bwMode="auto">
          <a:xfrm>
            <a:off x="4793511" y="3685001"/>
            <a:ext cx="4213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de-DE" altLang="de-DE" sz="1800" dirty="0" smtClean="0">
                <a:solidFill>
                  <a:srgbClr val="FFFF00"/>
                </a:solidFill>
              </a:rPr>
              <a:t>Ausbildung + Übungen:      700 </a:t>
            </a:r>
            <a:r>
              <a:rPr lang="de-DE" altLang="de-DE" sz="1800" dirty="0">
                <a:solidFill>
                  <a:srgbClr val="FFFF00"/>
                </a:solidFill>
              </a:rPr>
              <a:t>Std</a:t>
            </a:r>
          </a:p>
        </p:txBody>
      </p:sp>
      <p:sp>
        <p:nvSpPr>
          <p:cNvPr id="3" name="Text Box 18"/>
          <p:cNvSpPr txBox="1">
            <a:spLocks noChangeArrowheads="1"/>
          </p:cNvSpPr>
          <p:nvPr/>
        </p:nvSpPr>
        <p:spPr bwMode="auto">
          <a:xfrm>
            <a:off x="5009411" y="4433926"/>
            <a:ext cx="39957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de-DE" altLang="de-DE" sz="1800" dirty="0">
                <a:solidFill>
                  <a:srgbClr val="FFFF00"/>
                </a:solidFill>
              </a:rPr>
              <a:t>Leistungsbewerbe:    </a:t>
            </a:r>
            <a:r>
              <a:rPr lang="de-DE" altLang="de-DE" sz="1800" dirty="0" smtClean="0">
                <a:solidFill>
                  <a:srgbClr val="FFFF00"/>
                </a:solidFill>
              </a:rPr>
              <a:t>1975 </a:t>
            </a:r>
            <a:r>
              <a:rPr lang="de-DE" altLang="de-DE" sz="1800" dirty="0">
                <a:solidFill>
                  <a:srgbClr val="FFFF00"/>
                </a:solidFill>
              </a:rPr>
              <a:t>Std</a:t>
            </a: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5044336" y="4816982"/>
            <a:ext cx="39592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3CCFF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de-DE" altLang="de-DE" sz="1800" dirty="0" smtClean="0">
                <a:solidFill>
                  <a:srgbClr val="FFFF00"/>
                </a:solidFill>
              </a:rPr>
              <a:t>Organisation:    3060 </a:t>
            </a:r>
            <a:r>
              <a:rPr lang="de-DE" altLang="de-DE" sz="1800" dirty="0">
                <a:solidFill>
                  <a:srgbClr val="FFFF00"/>
                </a:solidFill>
              </a:rPr>
              <a:t>Std</a:t>
            </a:r>
          </a:p>
        </p:txBody>
      </p:sp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4793511" y="4053925"/>
            <a:ext cx="422077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de-DE" altLang="de-DE" sz="1800" dirty="0" smtClean="0">
                <a:solidFill>
                  <a:srgbClr val="FFFF00"/>
                </a:solidFill>
              </a:rPr>
              <a:t>Feuerwehrjugend:    1200 </a:t>
            </a:r>
            <a:r>
              <a:rPr lang="de-DE" altLang="de-DE" sz="1800" dirty="0">
                <a:solidFill>
                  <a:srgbClr val="FFFF00"/>
                </a:solidFill>
              </a:rPr>
              <a:t>Std</a:t>
            </a:r>
          </a:p>
        </p:txBody>
      </p:sp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5477723" y="6025311"/>
            <a:ext cx="35258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de-DE" altLang="de-DE" sz="1800" b="1" dirty="0">
                <a:solidFill>
                  <a:srgbClr val="FFFF00"/>
                </a:solidFill>
              </a:rPr>
              <a:t>Gesamt: </a:t>
            </a:r>
            <a:r>
              <a:rPr lang="de-DE" altLang="de-DE" sz="1800" b="1" dirty="0" smtClean="0">
                <a:solidFill>
                  <a:srgbClr val="FFFF00"/>
                </a:solidFill>
              </a:rPr>
              <a:t>   8327</a:t>
            </a:r>
            <a:r>
              <a:rPr lang="de-DE" altLang="de-DE" sz="1800" dirty="0" smtClean="0">
                <a:solidFill>
                  <a:srgbClr val="FFFF00"/>
                </a:solidFill>
              </a:rPr>
              <a:t> </a:t>
            </a:r>
            <a:r>
              <a:rPr lang="de-DE" altLang="de-DE" sz="1800" dirty="0">
                <a:solidFill>
                  <a:srgbClr val="FFFF00"/>
                </a:solidFill>
              </a:rPr>
              <a:t>Std</a:t>
            </a:r>
          </a:p>
        </p:txBody>
      </p:sp>
      <p:sp>
        <p:nvSpPr>
          <p:cNvPr id="1009691" name="Line 27"/>
          <p:cNvSpPr>
            <a:spLocks noChangeShapeType="1"/>
          </p:cNvSpPr>
          <p:nvPr/>
        </p:nvSpPr>
        <p:spPr bwMode="auto">
          <a:xfrm flipH="1">
            <a:off x="5398548" y="5995439"/>
            <a:ext cx="3571673" cy="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1009692" name="Line 28"/>
          <p:cNvSpPr>
            <a:spLocks noChangeShapeType="1"/>
          </p:cNvSpPr>
          <p:nvPr/>
        </p:nvSpPr>
        <p:spPr bwMode="auto">
          <a:xfrm flipH="1">
            <a:off x="6485786" y="6442073"/>
            <a:ext cx="2484437" cy="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1009693" name="Line 29"/>
          <p:cNvSpPr>
            <a:spLocks noChangeShapeType="1"/>
          </p:cNvSpPr>
          <p:nvPr/>
        </p:nvSpPr>
        <p:spPr bwMode="auto">
          <a:xfrm flipH="1">
            <a:off x="6485786" y="6513510"/>
            <a:ext cx="2484437" cy="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4785958" y="5188918"/>
            <a:ext cx="42176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de-DE" altLang="de-DE" sz="1800" dirty="0" smtClean="0">
                <a:solidFill>
                  <a:srgbClr val="FFFF00"/>
                </a:solidFill>
              </a:rPr>
              <a:t>Diverse Tätigkeiten:      864 </a:t>
            </a:r>
            <a:r>
              <a:rPr lang="de-DE" altLang="de-DE" sz="1800" dirty="0">
                <a:solidFill>
                  <a:srgbClr val="FFFF00"/>
                </a:solidFill>
              </a:rPr>
              <a:t>Std</a:t>
            </a:r>
          </a:p>
        </p:txBody>
      </p:sp>
      <p:sp>
        <p:nvSpPr>
          <p:cNvPr id="28" name="Text Box 18"/>
          <p:cNvSpPr txBox="1">
            <a:spLocks noChangeArrowheads="1"/>
          </p:cNvSpPr>
          <p:nvPr/>
        </p:nvSpPr>
        <p:spPr bwMode="auto">
          <a:xfrm>
            <a:off x="4810180" y="5502102"/>
            <a:ext cx="32816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de-DE" altLang="de-DE" sz="1800" dirty="0" smtClean="0">
                <a:solidFill>
                  <a:srgbClr val="FFFF00"/>
                </a:solidFill>
              </a:rPr>
              <a:t>(</a:t>
            </a:r>
            <a:r>
              <a:rPr lang="de-DE" altLang="de-DE" sz="1800" dirty="0" smtClean="0">
                <a:solidFill>
                  <a:srgbClr val="FFFF00"/>
                </a:solidFill>
                <a:latin typeface="Arial Narrow" panose="020B0506020202030204" pitchFamily="34" charset="0"/>
                <a:cs typeface="Arial Narrow" panose="020B0506020202030204" pitchFamily="34" charset="0"/>
              </a:rPr>
              <a:t>Büro, HP, Haussammlung …</a:t>
            </a:r>
            <a:r>
              <a:rPr lang="de-DE" altLang="de-DE" sz="1800" dirty="0" smtClean="0">
                <a:solidFill>
                  <a:srgbClr val="FFFF00"/>
                </a:solidFill>
              </a:rPr>
              <a:t>)                 </a:t>
            </a:r>
            <a:endParaRPr lang="de-DE" altLang="de-DE" sz="1800" dirty="0">
              <a:solidFill>
                <a:srgbClr val="FFFF00"/>
              </a:solidFill>
            </a:endParaRPr>
          </a:p>
        </p:txBody>
      </p:sp>
      <p:sp>
        <p:nvSpPr>
          <p:cNvPr id="26" name="Text Box 18"/>
          <p:cNvSpPr txBox="1">
            <a:spLocks noChangeArrowheads="1"/>
          </p:cNvSpPr>
          <p:nvPr/>
        </p:nvSpPr>
        <p:spPr bwMode="auto">
          <a:xfrm>
            <a:off x="4785958" y="3318287"/>
            <a:ext cx="4213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de-DE" altLang="de-DE" sz="1800" dirty="0" smtClean="0">
                <a:solidFill>
                  <a:srgbClr val="FFFF00"/>
                </a:solidFill>
              </a:rPr>
              <a:t>Einsätze:      528 </a:t>
            </a:r>
            <a:r>
              <a:rPr lang="de-DE" altLang="de-DE" sz="1800" dirty="0">
                <a:solidFill>
                  <a:srgbClr val="FFFF00"/>
                </a:solidFill>
              </a:rPr>
              <a:t>Std</a:t>
            </a:r>
          </a:p>
        </p:txBody>
      </p:sp>
      <p:sp>
        <p:nvSpPr>
          <p:cNvPr id="27" name="Text Box 18"/>
          <p:cNvSpPr txBox="1">
            <a:spLocks noChangeArrowheads="1"/>
          </p:cNvSpPr>
          <p:nvPr/>
        </p:nvSpPr>
        <p:spPr bwMode="auto">
          <a:xfrm>
            <a:off x="6066255" y="2595820"/>
            <a:ext cx="28170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ts val="1200"/>
              </a:spcBef>
              <a:buFontTx/>
              <a:buNone/>
            </a:pPr>
            <a:r>
              <a:rPr lang="de-DE" altLang="de-DE" b="1" dirty="0" smtClean="0">
                <a:solidFill>
                  <a:srgbClr val="FFFF00"/>
                </a:solidFill>
              </a:rPr>
              <a:t>Zeitaufwände</a:t>
            </a:r>
            <a:endParaRPr lang="de-DE" altLang="de-DE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63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9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4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09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009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009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46" grpId="0"/>
      <p:bldP spid="2" grpId="0"/>
      <p:bldP spid="3" grpId="0"/>
      <p:bldP spid="8" grpId="0"/>
      <p:bldP spid="9" grpId="0"/>
      <p:bldP spid="10" grpId="0"/>
      <p:bldP spid="1009691" grpId="0" animBg="1"/>
      <p:bldP spid="1009692" grpId="0" animBg="1"/>
      <p:bldP spid="1009693" grpId="0" animBg="1"/>
      <p:bldP spid="6" grpId="0"/>
      <p:bldP spid="28" grpId="0"/>
      <p:bldP spid="26" grpId="0"/>
      <p:bldP spid="2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9" y="5570"/>
            <a:ext cx="8450260" cy="6015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1160463" y="6010248"/>
            <a:ext cx="21971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Leistungsbewerbe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5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>
                <a:solidFill>
                  <a:srgbClr val="006666"/>
                </a:solidFill>
              </a:rPr>
              <a:t>24. Juni: </a:t>
            </a:r>
            <a:r>
              <a:rPr lang="de-DE" altLang="de-DE" sz="2400" b="1" dirty="0" smtClean="0">
                <a:solidFill>
                  <a:srgbClr val="006666"/>
                </a:solidFill>
              </a:rPr>
              <a:t> KO-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Bewerb</a:t>
            </a:r>
            <a:r>
              <a:rPr lang="de-DE" altLang="de-DE" sz="2400" b="1" dirty="0" smtClean="0">
                <a:solidFill>
                  <a:srgbClr val="006666"/>
                </a:solidFill>
              </a:rPr>
              <a:t> Bez. Kirchdorf in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Inzersdorf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275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9" y="5570"/>
            <a:ext cx="8450260" cy="601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1160463" y="6010248"/>
            <a:ext cx="21971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Leistungsbewerbe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5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>
                <a:solidFill>
                  <a:srgbClr val="006666"/>
                </a:solidFill>
              </a:rPr>
              <a:t>24. Juni: </a:t>
            </a:r>
            <a:r>
              <a:rPr lang="de-DE" altLang="de-DE" sz="2400" b="1" dirty="0" smtClean="0">
                <a:solidFill>
                  <a:srgbClr val="006666"/>
                </a:solidFill>
              </a:rPr>
              <a:t> KO-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Bewerb</a:t>
            </a:r>
            <a:r>
              <a:rPr lang="de-DE" altLang="de-DE" sz="2400" b="1" dirty="0" smtClean="0">
                <a:solidFill>
                  <a:srgbClr val="006666"/>
                </a:solidFill>
              </a:rPr>
              <a:t> Bez. Kirchdorf in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Inzersdorf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6" name="Rectangle 23"/>
          <p:cNvSpPr>
            <a:spLocks noChangeArrowheads="1"/>
          </p:cNvSpPr>
          <p:nvPr/>
        </p:nvSpPr>
        <p:spPr bwMode="auto">
          <a:xfrm>
            <a:off x="8963025" y="6677025"/>
            <a:ext cx="180975" cy="180975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</p:spTree>
    <p:extLst>
      <p:ext uri="{BB962C8B-B14F-4D97-AF65-F5344CB8AC3E}">
        <p14:creationId xmlns:p14="http://schemas.microsoft.com/office/powerpoint/2010/main" val="3282283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3105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26. Juni:  BFLB Steyr-Land in Losenstein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8" y="288084"/>
            <a:ext cx="8450262" cy="5434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1160463" y="6010248"/>
            <a:ext cx="21971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Leistungsbewerbe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24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9" y="5570"/>
            <a:ext cx="8450260" cy="601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1160463" y="6010248"/>
            <a:ext cx="21971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Leistungsbewerbe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5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26. Juni:  BFLB Steyr-Land in Losenstein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275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9" y="5570"/>
            <a:ext cx="8450260" cy="601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1160463" y="6010248"/>
            <a:ext cx="21971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Leistungsbewerbe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5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26. Juni:  BFLB Steyr-Land in Losenstein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6" name="Rectangle 23"/>
          <p:cNvSpPr>
            <a:spLocks noChangeArrowheads="1"/>
          </p:cNvSpPr>
          <p:nvPr/>
        </p:nvSpPr>
        <p:spPr bwMode="auto">
          <a:xfrm>
            <a:off x="8963025" y="6677025"/>
            <a:ext cx="180975" cy="180975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</p:spTree>
    <p:extLst>
      <p:ext uri="{BB962C8B-B14F-4D97-AF65-F5344CB8AC3E}">
        <p14:creationId xmlns:p14="http://schemas.microsoft.com/office/powerpoint/2010/main" val="399408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3105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2. Juli:  BFLB Vöcklabruck in Frankenburg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9" y="0"/>
            <a:ext cx="8450260" cy="601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1160463" y="6010248"/>
            <a:ext cx="21971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Leistungsbewerbe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24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9" y="5570"/>
            <a:ext cx="8450260" cy="601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1160463" y="6010248"/>
            <a:ext cx="21971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Leistungsbewerbe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5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2. Juli:  BFLB Vöcklabruck in Frankenburg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6" name="Rectangle 23"/>
          <p:cNvSpPr>
            <a:spLocks noChangeArrowheads="1"/>
          </p:cNvSpPr>
          <p:nvPr/>
        </p:nvSpPr>
        <p:spPr bwMode="auto">
          <a:xfrm>
            <a:off x="8963025" y="6677025"/>
            <a:ext cx="180975" cy="180975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</p:spTree>
    <p:extLst>
      <p:ext uri="{BB962C8B-B14F-4D97-AF65-F5344CB8AC3E}">
        <p14:creationId xmlns:p14="http://schemas.microsoft.com/office/powerpoint/2010/main" val="468275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3105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3. Juli:  BFLB Kirchdorf in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Molln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8" y="468278"/>
            <a:ext cx="8450262" cy="5073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1160463" y="6010248"/>
            <a:ext cx="21971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Leistungsbewerbe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24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5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8" y="477679"/>
            <a:ext cx="8450262" cy="5066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1160463" y="6010248"/>
            <a:ext cx="21971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Leistungsbewerbe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5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3. Juli:  BFLB Kirchdorf in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Molln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3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8" y="246204"/>
            <a:ext cx="8450262" cy="5528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1160463" y="6010248"/>
            <a:ext cx="21971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Leistungsbewerbe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5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3. Juli:  BFLB Kirchdorf in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Molln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6" name="Rectangle 23"/>
          <p:cNvSpPr>
            <a:spLocks noChangeArrowheads="1"/>
          </p:cNvSpPr>
          <p:nvPr/>
        </p:nvSpPr>
        <p:spPr bwMode="auto">
          <a:xfrm>
            <a:off x="8963025" y="6677025"/>
            <a:ext cx="180975" cy="180975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</p:spTree>
    <p:extLst>
      <p:ext uri="{BB962C8B-B14F-4D97-AF65-F5344CB8AC3E}">
        <p14:creationId xmlns:p14="http://schemas.microsoft.com/office/powerpoint/2010/main" val="468275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8196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8200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8201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202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203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8204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8205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8197" name="Text Box 11"/>
          <p:cNvSpPr txBox="1">
            <a:spLocks noChangeArrowheads="1"/>
          </p:cNvSpPr>
          <p:nvPr/>
        </p:nvSpPr>
        <p:spPr bwMode="auto">
          <a:xfrm>
            <a:off x="719138" y="6092825"/>
            <a:ext cx="84248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>
                <a:solidFill>
                  <a:srgbClr val="006666"/>
                </a:solidFill>
              </a:rPr>
              <a:t>Statistik </a:t>
            </a:r>
            <a:r>
              <a:rPr lang="de-DE" altLang="de-DE" sz="2400" b="1" dirty="0" smtClean="0">
                <a:solidFill>
                  <a:srgbClr val="006666"/>
                </a:solidFill>
              </a:rPr>
              <a:t>2016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pic>
        <p:nvPicPr>
          <p:cNvPr id="742418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8957" y="3175"/>
            <a:ext cx="8450298" cy="601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2413" name="Text Box 13"/>
          <p:cNvSpPr txBox="1">
            <a:spLocks noChangeArrowheads="1"/>
          </p:cNvSpPr>
          <p:nvPr/>
        </p:nvSpPr>
        <p:spPr bwMode="auto">
          <a:xfrm rot="21219314">
            <a:off x="1243647" y="3941313"/>
            <a:ext cx="5688012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3600" b="1" dirty="0">
                <a:solidFill>
                  <a:srgbClr val="FFFF00"/>
                </a:solidFill>
              </a:rPr>
              <a:t>Kein Feuerwehrkamerad</a:t>
            </a:r>
            <a:br>
              <a:rPr lang="de-DE" altLang="de-DE" sz="3600" b="1" dirty="0">
                <a:solidFill>
                  <a:srgbClr val="FFFF00"/>
                </a:solidFill>
              </a:rPr>
            </a:br>
            <a:r>
              <a:rPr lang="de-DE" altLang="de-DE" sz="3600" b="1" dirty="0">
                <a:solidFill>
                  <a:srgbClr val="FFFF00"/>
                </a:solidFill>
              </a:rPr>
              <a:t>zu Schaden gekommen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2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42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42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42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42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2413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3105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8. – 9. Juli: 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Landesbewerb</a:t>
            </a:r>
            <a:r>
              <a:rPr lang="de-DE" altLang="de-DE" sz="2400" b="1" dirty="0" smtClean="0">
                <a:solidFill>
                  <a:srgbClr val="006666"/>
                </a:solidFill>
              </a:rPr>
              <a:t> OÖ in Frankenburg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8" y="460240"/>
            <a:ext cx="8450262" cy="5089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1160463" y="6010248"/>
            <a:ext cx="21971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Leistungsbewerbe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648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5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8" y="206571"/>
            <a:ext cx="8450262" cy="5608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1160463" y="6010248"/>
            <a:ext cx="21971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Leistungsbewerbe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5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8. – 9. Juli: 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Landesbewerb</a:t>
            </a:r>
            <a:r>
              <a:rPr lang="de-DE" altLang="de-DE" sz="2400" b="1" dirty="0" smtClean="0">
                <a:solidFill>
                  <a:srgbClr val="006666"/>
                </a:solidFill>
              </a:rPr>
              <a:t> OÖ in Frankenburg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08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8" y="0"/>
            <a:ext cx="8450262" cy="602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1160463" y="6010248"/>
            <a:ext cx="21971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Leistungsbewerbe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5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8. – 9. Juli: 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Landesbewerb</a:t>
            </a:r>
            <a:r>
              <a:rPr lang="de-DE" altLang="de-DE" sz="2400" b="1" dirty="0" smtClean="0">
                <a:solidFill>
                  <a:srgbClr val="006666"/>
                </a:solidFill>
              </a:rPr>
              <a:t> OÖ in Frankenburg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6" name="Rectangle 23"/>
          <p:cNvSpPr>
            <a:spLocks noChangeArrowheads="1"/>
          </p:cNvSpPr>
          <p:nvPr/>
        </p:nvSpPr>
        <p:spPr bwMode="auto">
          <a:xfrm>
            <a:off x="8963025" y="6677025"/>
            <a:ext cx="180975" cy="180975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</p:spTree>
    <p:extLst>
      <p:ext uri="{BB962C8B-B14F-4D97-AF65-F5344CB8AC3E}">
        <p14:creationId xmlns:p14="http://schemas.microsoft.com/office/powerpoint/2010/main" val="365337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3105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23. Juli:  Kuppelcup Bez. Gmunden in St. Konrad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8" y="18314"/>
            <a:ext cx="8450262" cy="5973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1160463" y="6010248"/>
            <a:ext cx="21971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Leistungsbewerbe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648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5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8" y="21840"/>
            <a:ext cx="8450262" cy="5977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1160463" y="6010248"/>
            <a:ext cx="21971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Leistungsbewerbe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5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23. Juli:  Kuppelcup Bez. Gmunden in St. Konrad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08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6320" y="5570"/>
            <a:ext cx="8085098" cy="601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1160463" y="6010248"/>
            <a:ext cx="21971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Leistungsbewerbe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5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23. Juli:  Kuppelcup Bez. Gmunden in St. Konrad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6" name="Rectangle 23"/>
          <p:cNvSpPr>
            <a:spLocks noChangeArrowheads="1"/>
          </p:cNvSpPr>
          <p:nvPr/>
        </p:nvSpPr>
        <p:spPr bwMode="auto">
          <a:xfrm>
            <a:off x="8963025" y="6677025"/>
            <a:ext cx="180975" cy="180975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</p:spTree>
    <p:extLst>
      <p:ext uri="{BB962C8B-B14F-4D97-AF65-F5344CB8AC3E}">
        <p14:creationId xmlns:p14="http://schemas.microsoft.com/office/powerpoint/2010/main" val="3851073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3105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14. August:  Kuppelcup Bez. Kirchdorf in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Inzersdorf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9" y="0"/>
            <a:ext cx="8450260" cy="601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1160463" y="6010248"/>
            <a:ext cx="21971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Leistungsbewerbe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648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5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9" y="5570"/>
            <a:ext cx="8450260" cy="601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1160463" y="6010248"/>
            <a:ext cx="21971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Leistungsbewerbe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5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14. August:  Kuppelcup Bez. Kirchdorf in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Inzersdorf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08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37708" y="5570"/>
            <a:ext cx="7362322" cy="601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1160463" y="6010248"/>
            <a:ext cx="21971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Leistungsbewerbe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5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14. August:  Kuppelcup Bez. Kirchdorf in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Inzersdorf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6" name="Rectangle 23"/>
          <p:cNvSpPr>
            <a:spLocks noChangeArrowheads="1"/>
          </p:cNvSpPr>
          <p:nvPr/>
        </p:nvSpPr>
        <p:spPr bwMode="auto">
          <a:xfrm>
            <a:off x="8963025" y="6677025"/>
            <a:ext cx="180975" cy="180975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</p:spTree>
    <p:extLst>
      <p:ext uri="{BB962C8B-B14F-4D97-AF65-F5344CB8AC3E}">
        <p14:creationId xmlns:p14="http://schemas.microsoft.com/office/powerpoint/2010/main" val="37702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88067" name="Rectangle 3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88068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88081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88082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8083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8084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88085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88086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571851" name="Rectangle 11"/>
          <p:cNvSpPr>
            <a:spLocks noChangeArrowheads="1"/>
          </p:cNvSpPr>
          <p:nvPr/>
        </p:nvSpPr>
        <p:spPr bwMode="auto">
          <a:xfrm>
            <a:off x="1152525" y="6308725"/>
            <a:ext cx="3563938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600" b="1" dirty="0">
                <a:solidFill>
                  <a:srgbClr val="006666"/>
                </a:solidFill>
              </a:rPr>
              <a:t>Erfolgsbilanz </a:t>
            </a:r>
            <a:r>
              <a:rPr lang="de-DE" altLang="de-DE" sz="2600" b="1" dirty="0" smtClean="0">
                <a:solidFill>
                  <a:srgbClr val="006666"/>
                </a:solidFill>
              </a:rPr>
              <a:t>2016</a:t>
            </a:r>
            <a:endParaRPr lang="de-DE" altLang="de-DE" sz="2600" b="1" dirty="0">
              <a:solidFill>
                <a:srgbClr val="006666"/>
              </a:solidFill>
            </a:endParaRPr>
          </a:p>
        </p:txBody>
      </p:sp>
      <p:sp>
        <p:nvSpPr>
          <p:cNvPr id="88070" name="Rectangle 12"/>
          <p:cNvSpPr>
            <a:spLocks noChangeArrowheads="1"/>
          </p:cNvSpPr>
          <p:nvPr/>
        </p:nvSpPr>
        <p:spPr bwMode="auto">
          <a:xfrm>
            <a:off x="1152525" y="6026150"/>
            <a:ext cx="457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 b="1">
                <a:solidFill>
                  <a:srgbClr val="006666"/>
                </a:solidFill>
              </a:rPr>
              <a:t>Leistungsbewerbe</a:t>
            </a:r>
          </a:p>
        </p:txBody>
      </p:sp>
      <p:sp>
        <p:nvSpPr>
          <p:cNvPr id="88071" name="Rectangle 23"/>
          <p:cNvSpPr>
            <a:spLocks noChangeArrowheads="1"/>
          </p:cNvSpPr>
          <p:nvPr/>
        </p:nvSpPr>
        <p:spPr bwMode="auto">
          <a:xfrm>
            <a:off x="8963025" y="6677025"/>
            <a:ext cx="180975" cy="180975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pic>
        <p:nvPicPr>
          <p:cNvPr id="53256" name="Picture 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3" y="0"/>
            <a:ext cx="8440737" cy="602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1853" name="Text Box 13"/>
          <p:cNvSpPr txBox="1">
            <a:spLocks noChangeArrowheads="1"/>
          </p:cNvSpPr>
          <p:nvPr/>
        </p:nvSpPr>
        <p:spPr bwMode="auto">
          <a:xfrm>
            <a:off x="5011738" y="441325"/>
            <a:ext cx="317976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400" b="1" dirty="0">
                <a:solidFill>
                  <a:srgbClr val="0099FF"/>
                </a:solidFill>
              </a:rPr>
              <a:t>Teilnahme an </a:t>
            </a:r>
            <a:br>
              <a:rPr lang="de-DE" altLang="de-DE" sz="2400" b="1" dirty="0">
                <a:solidFill>
                  <a:srgbClr val="0099FF"/>
                </a:solidFill>
              </a:rPr>
            </a:br>
            <a:r>
              <a:rPr lang="de-DE" altLang="de-DE" sz="2400" b="1" dirty="0" smtClean="0">
                <a:solidFill>
                  <a:srgbClr val="0099FF"/>
                </a:solidFill>
              </a:rPr>
              <a:t>diversen </a:t>
            </a:r>
            <a:r>
              <a:rPr lang="de-DE" altLang="de-DE" sz="2400" b="1" dirty="0">
                <a:solidFill>
                  <a:srgbClr val="0099FF"/>
                </a:solidFill>
              </a:rPr>
              <a:t>Bewerben</a:t>
            </a:r>
          </a:p>
        </p:txBody>
      </p:sp>
      <p:sp>
        <p:nvSpPr>
          <p:cNvPr id="1571854" name="Text Box 14"/>
          <p:cNvSpPr txBox="1">
            <a:spLocks noChangeArrowheads="1"/>
          </p:cNvSpPr>
          <p:nvPr/>
        </p:nvSpPr>
        <p:spPr bwMode="auto">
          <a:xfrm>
            <a:off x="1884909" y="465138"/>
            <a:ext cx="23764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800" b="1" dirty="0" smtClean="0">
                <a:solidFill>
                  <a:srgbClr val="0099FF"/>
                </a:solidFill>
              </a:rPr>
              <a:t>64 </a:t>
            </a:r>
            <a:r>
              <a:rPr lang="de-DE" altLang="de-DE" sz="2800" b="1" dirty="0">
                <a:solidFill>
                  <a:srgbClr val="0099FF"/>
                </a:solidFill>
              </a:rPr>
              <a:t>Trainings</a:t>
            </a:r>
            <a:endParaRPr lang="de-DE" altLang="de-DE" sz="2400" dirty="0">
              <a:solidFill>
                <a:srgbClr val="0099FF"/>
              </a:solidFill>
            </a:endParaRPr>
          </a:p>
        </p:txBody>
      </p:sp>
      <p:sp>
        <p:nvSpPr>
          <p:cNvPr id="1571856" name="Text Box 16"/>
          <p:cNvSpPr txBox="1">
            <a:spLocks noChangeArrowheads="1"/>
          </p:cNvSpPr>
          <p:nvPr/>
        </p:nvSpPr>
        <p:spPr bwMode="auto">
          <a:xfrm>
            <a:off x="4716463" y="2325688"/>
            <a:ext cx="42132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de-DE" altLang="de-DE" sz="4400" b="1" dirty="0" smtClean="0">
                <a:solidFill>
                  <a:srgbClr val="FFFF00"/>
                </a:solidFill>
              </a:rPr>
              <a:t>14 </a:t>
            </a:r>
            <a:r>
              <a:rPr lang="de-DE" altLang="de-DE" sz="4400" b="1" dirty="0">
                <a:solidFill>
                  <a:srgbClr val="FFFF00"/>
                </a:solidFill>
              </a:rPr>
              <a:t>mal 1. Rang</a:t>
            </a:r>
          </a:p>
        </p:txBody>
      </p:sp>
      <p:sp>
        <p:nvSpPr>
          <p:cNvPr id="1571857" name="Text Box 17"/>
          <p:cNvSpPr txBox="1">
            <a:spLocks noChangeArrowheads="1"/>
          </p:cNvSpPr>
          <p:nvPr/>
        </p:nvSpPr>
        <p:spPr bwMode="auto">
          <a:xfrm>
            <a:off x="5113338" y="3067050"/>
            <a:ext cx="3816350" cy="6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de-DE" altLang="de-DE" sz="3800" b="1" dirty="0" smtClean="0">
                <a:solidFill>
                  <a:srgbClr val="FFFF00"/>
                </a:solidFill>
              </a:rPr>
              <a:t>5 </a:t>
            </a:r>
            <a:r>
              <a:rPr lang="de-DE" altLang="de-DE" sz="3800" b="1" dirty="0">
                <a:solidFill>
                  <a:srgbClr val="FFFF00"/>
                </a:solidFill>
              </a:rPr>
              <a:t>mal 2. Rang</a:t>
            </a:r>
          </a:p>
        </p:txBody>
      </p:sp>
      <p:sp>
        <p:nvSpPr>
          <p:cNvPr id="1571858" name="Text Box 18"/>
          <p:cNvSpPr txBox="1">
            <a:spLocks noChangeArrowheads="1"/>
          </p:cNvSpPr>
          <p:nvPr/>
        </p:nvSpPr>
        <p:spPr bwMode="auto">
          <a:xfrm>
            <a:off x="5256213" y="3738563"/>
            <a:ext cx="36734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de-DE" altLang="de-DE" b="1" dirty="0" smtClean="0">
                <a:solidFill>
                  <a:srgbClr val="FFFF00"/>
                </a:solidFill>
              </a:rPr>
              <a:t>1 </a:t>
            </a:r>
            <a:r>
              <a:rPr lang="de-DE" altLang="de-DE" b="1" dirty="0">
                <a:solidFill>
                  <a:srgbClr val="FFFF00"/>
                </a:solidFill>
              </a:rPr>
              <a:t>mal 3. Rang</a:t>
            </a:r>
          </a:p>
        </p:txBody>
      </p:sp>
      <p:sp>
        <p:nvSpPr>
          <p:cNvPr id="1571859" name="Text Box 19"/>
          <p:cNvSpPr txBox="1">
            <a:spLocks noChangeArrowheads="1"/>
          </p:cNvSpPr>
          <p:nvPr/>
        </p:nvSpPr>
        <p:spPr bwMode="auto">
          <a:xfrm>
            <a:off x="5292725" y="4314825"/>
            <a:ext cx="36369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de-DE" altLang="de-DE" sz="2800" b="1" dirty="0" smtClean="0">
                <a:solidFill>
                  <a:srgbClr val="FFFF00"/>
                </a:solidFill>
              </a:rPr>
              <a:t>2 </a:t>
            </a:r>
            <a:r>
              <a:rPr lang="de-DE" altLang="de-DE" sz="2800" b="1" dirty="0">
                <a:solidFill>
                  <a:srgbClr val="FFFF00"/>
                </a:solidFill>
              </a:rPr>
              <a:t>mal 4. Rang</a:t>
            </a:r>
          </a:p>
        </p:txBody>
      </p:sp>
      <p:sp>
        <p:nvSpPr>
          <p:cNvPr id="1571860" name="Text Box 20"/>
          <p:cNvSpPr txBox="1">
            <a:spLocks noChangeArrowheads="1"/>
          </p:cNvSpPr>
          <p:nvPr/>
        </p:nvSpPr>
        <p:spPr bwMode="auto">
          <a:xfrm>
            <a:off x="5327650" y="4873625"/>
            <a:ext cx="3600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de-DE" altLang="de-DE" sz="2400" b="1" dirty="0" smtClean="0">
                <a:solidFill>
                  <a:srgbClr val="FFFF00"/>
                </a:solidFill>
              </a:rPr>
              <a:t>2 </a:t>
            </a:r>
            <a:r>
              <a:rPr lang="de-DE" altLang="de-DE" sz="2400" b="1" dirty="0">
                <a:solidFill>
                  <a:srgbClr val="FFFF00"/>
                </a:solidFill>
              </a:rPr>
              <a:t>mal </a:t>
            </a:r>
            <a:r>
              <a:rPr lang="de-DE" altLang="de-DE" sz="2400" b="1" dirty="0" smtClean="0">
                <a:solidFill>
                  <a:srgbClr val="FFFF00"/>
                </a:solidFill>
              </a:rPr>
              <a:t>8. </a:t>
            </a:r>
            <a:r>
              <a:rPr lang="de-DE" altLang="de-DE" sz="2400" b="1" dirty="0">
                <a:solidFill>
                  <a:srgbClr val="FFFF00"/>
                </a:solidFill>
              </a:rPr>
              <a:t>Rang</a:t>
            </a:r>
          </a:p>
        </p:txBody>
      </p:sp>
      <p:sp>
        <p:nvSpPr>
          <p:cNvPr id="1571861" name="Text Box 21"/>
          <p:cNvSpPr txBox="1">
            <a:spLocks noChangeArrowheads="1"/>
          </p:cNvSpPr>
          <p:nvPr/>
        </p:nvSpPr>
        <p:spPr bwMode="auto">
          <a:xfrm>
            <a:off x="5437188" y="5380038"/>
            <a:ext cx="3492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de-DE" altLang="de-DE" sz="2000" b="1" dirty="0">
                <a:solidFill>
                  <a:srgbClr val="FFFF00"/>
                </a:solidFill>
              </a:rPr>
              <a:t>2 mal </a:t>
            </a:r>
            <a:r>
              <a:rPr lang="de-DE" altLang="de-DE" sz="2000" b="1" dirty="0" smtClean="0">
                <a:solidFill>
                  <a:srgbClr val="FFFF00"/>
                </a:solidFill>
              </a:rPr>
              <a:t>9. </a:t>
            </a:r>
            <a:r>
              <a:rPr lang="de-DE" altLang="de-DE" sz="2000" b="1" dirty="0">
                <a:solidFill>
                  <a:srgbClr val="FFFF00"/>
                </a:solidFill>
              </a:rPr>
              <a:t>Rang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1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571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1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1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1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718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718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3" presetClass="entr" presetSubtype="3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1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718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718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3" presetClass="entr" presetSubtype="3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718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718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3" presetClass="entr" presetSubtype="3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1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718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718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3" presetClass="entr" presetSubtype="3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718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718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3" presetClass="entr" presetSubtype="3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718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718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1851" grpId="0"/>
      <p:bldP spid="1571853" grpId="0"/>
      <p:bldP spid="1571854" grpId="0"/>
      <p:bldP spid="1571856" grpId="0"/>
      <p:bldP spid="1571857" grpId="0"/>
      <p:bldP spid="1571858" grpId="0"/>
      <p:bldP spid="1571859" grpId="0"/>
      <p:bldP spid="1571860" grpId="0"/>
      <p:bldP spid="157186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0" y="6308725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1800" b="1">
                <a:solidFill>
                  <a:srgbClr val="00FFFF"/>
                </a:solidFill>
              </a:rPr>
              <a:t>Ende Bericht des Schriftführers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0" y="6308725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1800" b="1">
                <a:solidFill>
                  <a:srgbClr val="00FFFF"/>
                </a:solidFill>
              </a:rPr>
              <a:t>Ende Bericht Bewerbswesen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90115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90116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90119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90120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0121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0122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90123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90124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43371" name="Text Box 11"/>
          <p:cNvSpPr txBox="1">
            <a:spLocks noChangeArrowheads="1"/>
          </p:cNvSpPr>
          <p:nvPr/>
        </p:nvSpPr>
        <p:spPr bwMode="auto">
          <a:xfrm>
            <a:off x="358775" y="5984875"/>
            <a:ext cx="8713788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4400" b="1">
                <a:solidFill>
                  <a:srgbClr val="00FFFF"/>
                </a:solidFill>
              </a:rPr>
              <a:t>Versammlungen - Feste - Feiern</a:t>
            </a:r>
          </a:p>
        </p:txBody>
      </p:sp>
      <p:pic>
        <p:nvPicPr>
          <p:cNvPr id="143389" name="Picture 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31750"/>
            <a:ext cx="8442325" cy="599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43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43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71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3105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4. Mai: 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Florianifeier</a:t>
            </a:r>
            <a:r>
              <a:rPr lang="de-DE" altLang="de-DE" sz="2400" b="1" dirty="0" smtClean="0">
                <a:solidFill>
                  <a:srgbClr val="006666"/>
                </a:solidFill>
              </a:rPr>
              <a:t> in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Viechtwang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9" y="0"/>
            <a:ext cx="8450260" cy="601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1160463" y="6010248"/>
            <a:ext cx="37584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Versammlungen - Feste - Feiern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0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5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9" y="5570"/>
            <a:ext cx="8450260" cy="601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1160463" y="6010248"/>
            <a:ext cx="37584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Versammlungen - Feste - Feiern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9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4. Mai: 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Florianifeier</a:t>
            </a:r>
            <a:r>
              <a:rPr lang="de-DE" altLang="de-DE" sz="2400" b="1" dirty="0" smtClean="0">
                <a:solidFill>
                  <a:srgbClr val="006666"/>
                </a:solidFill>
              </a:rPr>
              <a:t> in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Viechtwang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66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9" y="5570"/>
            <a:ext cx="8450260" cy="601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1160463" y="6010248"/>
            <a:ext cx="37584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Versammlungen - Feste - Feiern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9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4. Mai: 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Florianifeier</a:t>
            </a:r>
            <a:r>
              <a:rPr lang="de-DE" altLang="de-DE" sz="2400" b="1" dirty="0" smtClean="0">
                <a:solidFill>
                  <a:srgbClr val="006666"/>
                </a:solidFill>
              </a:rPr>
              <a:t> in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Viechtwang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802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9" y="5570"/>
            <a:ext cx="8450260" cy="601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1160463" y="6010248"/>
            <a:ext cx="37584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Versammlungen - Feste - Feiern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9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4. Mai: 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Florianifeier</a:t>
            </a:r>
            <a:r>
              <a:rPr lang="de-DE" altLang="de-DE" sz="2400" b="1" dirty="0" smtClean="0">
                <a:solidFill>
                  <a:srgbClr val="006666"/>
                </a:solidFill>
              </a:rPr>
              <a:t> in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Viechtwang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802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9" y="5570"/>
            <a:ext cx="8450260" cy="601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1160463" y="6010248"/>
            <a:ext cx="37584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Versammlungen - Feste - Feiern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9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4. Mai: 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Florianifeier</a:t>
            </a:r>
            <a:r>
              <a:rPr lang="de-DE" altLang="de-DE" sz="2400" b="1" dirty="0" smtClean="0">
                <a:solidFill>
                  <a:srgbClr val="006666"/>
                </a:solidFill>
              </a:rPr>
              <a:t> in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Viechtwang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5" name="Rectangle 23"/>
          <p:cNvSpPr>
            <a:spLocks noChangeArrowheads="1"/>
          </p:cNvSpPr>
          <p:nvPr/>
        </p:nvSpPr>
        <p:spPr bwMode="auto">
          <a:xfrm>
            <a:off x="8963025" y="6677025"/>
            <a:ext cx="180975" cy="180975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</p:spTree>
    <p:extLst>
      <p:ext uri="{BB962C8B-B14F-4D97-AF65-F5344CB8AC3E}">
        <p14:creationId xmlns:p14="http://schemas.microsoft.com/office/powerpoint/2010/main" val="2099802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3105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4. Juni:  Disco „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zero</a:t>
            </a:r>
            <a:r>
              <a:rPr lang="de-DE" altLang="de-DE" sz="2400" b="1" dirty="0" smtClean="0">
                <a:solidFill>
                  <a:srgbClr val="006666"/>
                </a:solidFill>
              </a:rPr>
              <a:t>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one</a:t>
            </a:r>
            <a:r>
              <a:rPr lang="de-DE" altLang="de-DE" sz="2400" b="1" dirty="0" smtClean="0">
                <a:solidFill>
                  <a:srgbClr val="006666"/>
                </a:solidFill>
              </a:rPr>
              <a:t>“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9" y="0"/>
            <a:ext cx="8450260" cy="601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1160463" y="6010248"/>
            <a:ext cx="37584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Versammlungen - Feste - Feiern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88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5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9" y="5570"/>
            <a:ext cx="8450260" cy="601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1160463" y="6010248"/>
            <a:ext cx="37584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Versammlungen - Feste - Feiern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5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4. Juni:  Disco „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zero</a:t>
            </a:r>
            <a:r>
              <a:rPr lang="de-DE" altLang="de-DE" sz="2400" b="1" dirty="0" smtClean="0">
                <a:solidFill>
                  <a:srgbClr val="006666"/>
                </a:solidFill>
              </a:rPr>
              <a:t>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one</a:t>
            </a:r>
            <a:r>
              <a:rPr lang="de-DE" altLang="de-DE" sz="2400" b="1" dirty="0" smtClean="0">
                <a:solidFill>
                  <a:srgbClr val="006666"/>
                </a:solidFill>
              </a:rPr>
              <a:t>“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4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9" y="5570"/>
            <a:ext cx="8450260" cy="601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1160463" y="6010248"/>
            <a:ext cx="37584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Versammlungen - Feste - Feiern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5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4. Juni:  Disco „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zero</a:t>
            </a:r>
            <a:r>
              <a:rPr lang="de-DE" altLang="de-DE" sz="2400" b="1" dirty="0" smtClean="0">
                <a:solidFill>
                  <a:srgbClr val="006666"/>
                </a:solidFill>
              </a:rPr>
              <a:t>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one</a:t>
            </a:r>
            <a:r>
              <a:rPr lang="de-DE" altLang="de-DE" sz="2400" b="1" dirty="0" smtClean="0">
                <a:solidFill>
                  <a:srgbClr val="006666"/>
                </a:solidFill>
              </a:rPr>
              <a:t>“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05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6388" name="Group 4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6391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6392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393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394" name="Text Box 8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6395" name="Text Box 9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6396" name="Text Box 10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38251" name="Text Box 11"/>
          <p:cNvSpPr txBox="1">
            <a:spLocks noChangeArrowheads="1"/>
          </p:cNvSpPr>
          <p:nvPr/>
        </p:nvSpPr>
        <p:spPr bwMode="auto">
          <a:xfrm>
            <a:off x="684213" y="5984875"/>
            <a:ext cx="8459787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4600" b="1">
                <a:solidFill>
                  <a:srgbClr val="00FFFF"/>
                </a:solidFill>
              </a:rPr>
              <a:t>Bericht des Jugendbetreuers</a:t>
            </a:r>
          </a:p>
        </p:txBody>
      </p:sp>
      <p:pic>
        <p:nvPicPr>
          <p:cNvPr id="138258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241" y="3175"/>
            <a:ext cx="8457730" cy="601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38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38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51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9" y="5570"/>
            <a:ext cx="8450260" cy="601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1160463" y="6010248"/>
            <a:ext cx="37584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Versammlungen - Feste - Feiern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5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4. Juni:  Disco „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zero</a:t>
            </a:r>
            <a:r>
              <a:rPr lang="de-DE" altLang="de-DE" sz="2400" b="1" dirty="0" smtClean="0">
                <a:solidFill>
                  <a:srgbClr val="006666"/>
                </a:solidFill>
              </a:rPr>
              <a:t>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one</a:t>
            </a:r>
            <a:r>
              <a:rPr lang="de-DE" altLang="de-DE" sz="2400" b="1" dirty="0" smtClean="0">
                <a:solidFill>
                  <a:srgbClr val="006666"/>
                </a:solidFill>
              </a:rPr>
              <a:t>“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05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9" y="5570"/>
            <a:ext cx="8450260" cy="601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1160463" y="6010248"/>
            <a:ext cx="37584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Versammlungen - Feste - Feiern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5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4. Juni:  Disco „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zero</a:t>
            </a:r>
            <a:r>
              <a:rPr lang="de-DE" altLang="de-DE" sz="2400" b="1" dirty="0" smtClean="0">
                <a:solidFill>
                  <a:srgbClr val="006666"/>
                </a:solidFill>
              </a:rPr>
              <a:t>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one</a:t>
            </a:r>
            <a:r>
              <a:rPr lang="de-DE" altLang="de-DE" sz="2400" b="1" dirty="0" smtClean="0">
                <a:solidFill>
                  <a:srgbClr val="006666"/>
                </a:solidFill>
              </a:rPr>
              <a:t>“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05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9" y="5570"/>
            <a:ext cx="8450260" cy="601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1160463" y="6010248"/>
            <a:ext cx="37584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Versammlungen - Feste - Feiern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5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4. Juni:  Disco „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zero</a:t>
            </a:r>
            <a:r>
              <a:rPr lang="de-DE" altLang="de-DE" sz="2400" b="1" dirty="0" smtClean="0">
                <a:solidFill>
                  <a:srgbClr val="006666"/>
                </a:solidFill>
              </a:rPr>
              <a:t> </a:t>
            </a:r>
            <a:r>
              <a:rPr lang="de-DE" altLang="de-DE" sz="2400" b="1" dirty="0" err="1" smtClean="0">
                <a:solidFill>
                  <a:srgbClr val="006666"/>
                </a:solidFill>
              </a:rPr>
              <a:t>one</a:t>
            </a:r>
            <a:r>
              <a:rPr lang="de-DE" altLang="de-DE" sz="2400" b="1" dirty="0" smtClean="0">
                <a:solidFill>
                  <a:srgbClr val="006666"/>
                </a:solidFill>
              </a:rPr>
              <a:t>“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6" name="Rectangle 23"/>
          <p:cNvSpPr>
            <a:spLocks noChangeArrowheads="1"/>
          </p:cNvSpPr>
          <p:nvPr/>
        </p:nvSpPr>
        <p:spPr bwMode="auto">
          <a:xfrm>
            <a:off x="8963025" y="6677025"/>
            <a:ext cx="180975" cy="180975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</p:spTree>
    <p:extLst>
      <p:ext uri="{BB962C8B-B14F-4D97-AF65-F5344CB8AC3E}">
        <p14:creationId xmlns:p14="http://schemas.microsoft.com/office/powerpoint/2010/main" val="74805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3105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5. Juni:  Frühschoppen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9" y="0"/>
            <a:ext cx="8450260" cy="601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1160463" y="6010248"/>
            <a:ext cx="37584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Versammlungen - Feste - Feiern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88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5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9" y="5570"/>
            <a:ext cx="8450260" cy="601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1160463" y="6010248"/>
            <a:ext cx="37584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Versammlungen - Feste - Feiern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5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5. Juni:  Frühschoppen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4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9" y="5570"/>
            <a:ext cx="8450260" cy="601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1160463" y="6010248"/>
            <a:ext cx="37584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Versammlungen - Feste - Feiern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5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5. Juni:  Frühschoppen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57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9" y="5570"/>
            <a:ext cx="8450260" cy="601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1160463" y="6010248"/>
            <a:ext cx="37584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Versammlungen - Feste - Feiern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5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5. Juni:  Frühschoppen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57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9" y="5570"/>
            <a:ext cx="8450260" cy="601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1160463" y="6010248"/>
            <a:ext cx="37584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Versammlungen - Feste - Feiern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5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5. Juni:  Frühschoppen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57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9" y="5570"/>
            <a:ext cx="8450260" cy="601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1160463" y="6010248"/>
            <a:ext cx="37584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Versammlungen - Feste - Feiern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5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5. Juni:  Frühschoppen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57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4213" y="0"/>
            <a:ext cx="8459787" cy="6021388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72035" name="Rectangle 10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grpSp>
        <p:nvGrpSpPr>
          <p:cNvPr id="172036" name="Group 17"/>
          <p:cNvGrpSpPr>
            <a:grpSpLocks/>
          </p:cNvGrpSpPr>
          <p:nvPr/>
        </p:nvGrpSpPr>
        <p:grpSpPr bwMode="auto">
          <a:xfrm>
            <a:off x="-107950" y="0"/>
            <a:ext cx="854075" cy="6021388"/>
            <a:chOff x="-68" y="0"/>
            <a:chExt cx="538" cy="3793"/>
          </a:xfrm>
        </p:grpSpPr>
        <p:sp>
          <p:nvSpPr>
            <p:cNvPr id="1720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437" cy="3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pic>
          <p:nvPicPr>
            <p:cNvPr id="17204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431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204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9"/>
              <a:ext cx="431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044" name="Text Box 7"/>
            <p:cNvSpPr txBox="1">
              <a:spLocks noChangeArrowheads="1"/>
            </p:cNvSpPr>
            <p:nvPr/>
          </p:nvSpPr>
          <p:spPr bwMode="auto">
            <a:xfrm rot="-5400000">
              <a:off x="-162" y="2346"/>
              <a:ext cx="72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5000" b="1">
                  <a:solidFill>
                    <a:schemeClr val="bg1"/>
                  </a:solidFill>
                </a:rPr>
                <a:t>FF</a:t>
              </a:r>
            </a:p>
          </p:txBody>
        </p:sp>
        <p:sp>
          <p:nvSpPr>
            <p:cNvPr id="172045" name="Text Box 8"/>
            <p:cNvSpPr txBox="1">
              <a:spLocks noChangeArrowheads="1"/>
            </p:cNvSpPr>
            <p:nvPr/>
          </p:nvSpPr>
          <p:spPr bwMode="auto">
            <a:xfrm rot="-5400000">
              <a:off x="-664" y="1417"/>
              <a:ext cx="158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100" b="1">
                  <a:solidFill>
                    <a:schemeClr val="bg1"/>
                  </a:solidFill>
                </a:rPr>
                <a:t>S t e i n f e l d e n</a:t>
              </a:r>
            </a:p>
          </p:txBody>
        </p:sp>
        <p:sp>
          <p:nvSpPr>
            <p:cNvPr id="172046" name="Text Box 9"/>
            <p:cNvSpPr txBox="1">
              <a:spLocks noChangeArrowheads="1"/>
            </p:cNvSpPr>
            <p:nvPr/>
          </p:nvSpPr>
          <p:spPr bwMode="auto">
            <a:xfrm rot="-5400000">
              <a:off x="-449" y="1497"/>
              <a:ext cx="14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Marktgemeinde Pettenbach</a:t>
              </a:r>
            </a:p>
          </p:txBody>
        </p:sp>
      </p:grpSp>
      <p:sp>
        <p:nvSpPr>
          <p:cNvPr id="172037" name="Rectangle 32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100000">
                <a:srgbClr val="7B7B7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39" y="5570"/>
            <a:ext cx="8450260" cy="601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1160463" y="6010248"/>
            <a:ext cx="37584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006666"/>
                </a:solidFill>
              </a:rPr>
              <a:t>Versammlungen - Feste - Feiern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5" name="Text Box 33"/>
          <p:cNvSpPr txBox="1">
            <a:spLocks noChangeArrowheads="1"/>
          </p:cNvSpPr>
          <p:nvPr/>
        </p:nvSpPr>
        <p:spPr bwMode="auto">
          <a:xfrm>
            <a:off x="1150938" y="6273800"/>
            <a:ext cx="788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06666"/>
                </a:solidFill>
              </a:rPr>
              <a:t>5. Juni:  Frühschoppen</a:t>
            </a:r>
            <a:endParaRPr lang="de-DE" altLang="de-DE" sz="2400" b="1" dirty="0">
              <a:solidFill>
                <a:srgbClr val="006666"/>
              </a:solidFill>
            </a:endParaRPr>
          </a:p>
        </p:txBody>
      </p:sp>
      <p:sp>
        <p:nvSpPr>
          <p:cNvPr id="16" name="Rectangle 23"/>
          <p:cNvSpPr>
            <a:spLocks noChangeArrowheads="1"/>
          </p:cNvSpPr>
          <p:nvPr/>
        </p:nvSpPr>
        <p:spPr bwMode="auto">
          <a:xfrm>
            <a:off x="8963025" y="6677025"/>
            <a:ext cx="180975" cy="180975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</p:spTree>
    <p:extLst>
      <p:ext uri="{BB962C8B-B14F-4D97-AF65-F5344CB8AC3E}">
        <p14:creationId xmlns:p14="http://schemas.microsoft.com/office/powerpoint/2010/main" val="292557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5999</Words>
  <Application>Microsoft Office PowerPoint</Application>
  <PresentationFormat>Bildschirmpräsentation (4:3)</PresentationFormat>
  <Paragraphs>1299</Paragraphs>
  <Slides>256</Slides>
  <Notes>12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256</vt:i4>
      </vt:variant>
    </vt:vector>
  </HeadingPairs>
  <TitlesOfParts>
    <vt:vector size="260" baseType="lpstr">
      <vt:lpstr>Arial</vt:lpstr>
      <vt:lpstr>Arial Narrow</vt:lpstr>
      <vt:lpstr>Standarddesign</vt:lpstr>
      <vt:lpstr>CorelDRAW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Michael Mayr</dc:creator>
  <cp:lastModifiedBy>user</cp:lastModifiedBy>
  <cp:revision>503</cp:revision>
  <dcterms:created xsi:type="dcterms:W3CDTF">2009-08-04T09:52:51Z</dcterms:created>
  <dcterms:modified xsi:type="dcterms:W3CDTF">2017-02-11T16:01:32Z</dcterms:modified>
</cp:coreProperties>
</file>